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46"/>
  </p:notesMasterIdLst>
  <p:handoutMasterIdLst>
    <p:handoutMasterId r:id="rId47"/>
  </p:handoutMasterIdLst>
  <p:sldIdLst>
    <p:sldId id="513" r:id="rId5"/>
    <p:sldId id="538" r:id="rId6"/>
    <p:sldId id="607" r:id="rId7"/>
    <p:sldId id="514" r:id="rId8"/>
    <p:sldId id="539" r:id="rId9"/>
    <p:sldId id="608" r:id="rId10"/>
    <p:sldId id="542" r:id="rId11"/>
    <p:sldId id="543" r:id="rId12"/>
    <p:sldId id="545" r:id="rId13"/>
    <p:sldId id="554" r:id="rId14"/>
    <p:sldId id="575" r:id="rId15"/>
    <p:sldId id="616" r:id="rId16"/>
    <p:sldId id="574" r:id="rId17"/>
    <p:sldId id="582" r:id="rId18"/>
    <p:sldId id="674" r:id="rId19"/>
    <p:sldId id="675" r:id="rId20"/>
    <p:sldId id="586" r:id="rId21"/>
    <p:sldId id="609" r:id="rId22"/>
    <p:sldId id="517" r:id="rId23"/>
    <p:sldId id="519" r:id="rId24"/>
    <p:sldId id="610" r:id="rId25"/>
    <p:sldId id="520" r:id="rId26"/>
    <p:sldId id="521" r:id="rId27"/>
    <p:sldId id="522" r:id="rId28"/>
    <p:sldId id="523" r:id="rId29"/>
    <p:sldId id="524" r:id="rId30"/>
    <p:sldId id="612" r:id="rId31"/>
    <p:sldId id="526" r:id="rId32"/>
    <p:sldId id="617" r:id="rId33"/>
    <p:sldId id="566" r:id="rId34"/>
    <p:sldId id="613" r:id="rId35"/>
    <p:sldId id="620" r:id="rId36"/>
    <p:sldId id="676" r:id="rId37"/>
    <p:sldId id="672" r:id="rId38"/>
    <p:sldId id="665" r:id="rId39"/>
    <p:sldId id="540" r:id="rId40"/>
    <p:sldId id="673" r:id="rId41"/>
    <p:sldId id="572" r:id="rId42"/>
    <p:sldId id="541" r:id="rId43"/>
    <p:sldId id="528" r:id="rId44"/>
    <p:sldId id="530" r:id="rId45"/>
  </p:sldIdLst>
  <p:sldSz cx="12192000" cy="6858000"/>
  <p:notesSz cx="6797675" cy="9926638"/>
  <p:custDataLst>
    <p:tags r:id="rId4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3D7"/>
    <a:srgbClr val="FF9900"/>
    <a:srgbClr val="EF0000"/>
    <a:srgbClr val="D1D7DA"/>
    <a:srgbClr val="9DAFCC"/>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Objects="1" showGuides="1">
      <p:cViewPr varScale="1">
        <p:scale>
          <a:sx n="86" d="100"/>
          <a:sy n="86" d="100"/>
        </p:scale>
        <p:origin x="499" y="53"/>
      </p:cViewPr>
      <p:guideLst/>
    </p:cSldViewPr>
  </p:slid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90" d="100"/>
          <a:sy n="90" d="100"/>
        </p:scale>
        <p:origin x="261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24.09.2023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24.09.2023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TwinCAT</a:t>
            </a:r>
            <a:r>
              <a:rPr lang="en-US" altLang="de-DE" baseline="30000" dirty="0"/>
              <a:t>®</a:t>
            </a:r>
            <a:r>
              <a:rPr lang="en-US" altLang="de-DE" dirty="0"/>
              <a:t>, EtherCAT</a:t>
            </a:r>
            <a:r>
              <a:rPr lang="en-US" altLang="de-DE" baseline="30000" dirty="0"/>
              <a:t>®</a:t>
            </a:r>
            <a:r>
              <a:rPr lang="en-US" altLang="de-DE" dirty="0"/>
              <a:t>, EtherCAT P</a:t>
            </a:r>
            <a:r>
              <a:rPr lang="en-US" altLang="de-DE" baseline="30000" dirty="0"/>
              <a:t>®</a:t>
            </a:r>
            <a:r>
              <a:rPr lang="en-US" altLang="de-DE" dirty="0"/>
              <a:t>, Safety over 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and XTS</a:t>
            </a:r>
            <a:r>
              <a:rPr lang="en-US" altLang="de-DE" baseline="30000" dirty="0"/>
              <a:t>®</a:t>
            </a:r>
            <a:r>
              <a:rPr lang="en-US" altLang="de-DE" dirty="0"/>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s://cmi.beckhoff-cloud.com/"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4000" b="-34000"/>
          </a:stretch>
        </a:blip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a:xfrm>
            <a:off x="0" y="1893755"/>
            <a:ext cx="6096000" cy="629367"/>
          </a:xfrm>
        </p:spPr>
        <p:txBody>
          <a:bodyPr/>
          <a:lstStyle/>
          <a:p>
            <a:r>
              <a:rPr lang="de-DE" dirty="0" err="1"/>
              <a:t>TwinCAT</a:t>
            </a:r>
            <a:r>
              <a:rPr lang="de-DE" dirty="0"/>
              <a:t> HMI</a:t>
            </a:r>
          </a:p>
        </p:txBody>
      </p:sp>
      <p:sp>
        <p:nvSpPr>
          <p:cNvPr id="2" name="Untertitel 1">
            <a:extLst>
              <a:ext uri="{FF2B5EF4-FFF2-40B4-BE49-F238E27FC236}">
                <a16:creationId xmlns:a16="http://schemas.microsoft.com/office/drawing/2014/main" id="{CF7C6B70-0B8D-481F-B0F4-68E8FD815AEE}"/>
              </a:ext>
            </a:extLst>
          </p:cNvPr>
          <p:cNvSpPr>
            <a:spLocks noGrp="1"/>
          </p:cNvSpPr>
          <p:nvPr>
            <p:ph type="subTitle" idx="1"/>
          </p:nvPr>
        </p:nvSpPr>
        <p:spPr>
          <a:xfrm>
            <a:off x="-677" y="5927794"/>
            <a:ext cx="6096677" cy="520312"/>
          </a:xfrm>
        </p:spPr>
        <p:txBody>
          <a:bodyPr/>
          <a:lstStyle/>
          <a:p>
            <a:endParaRPr lang="en-GB" dirty="0"/>
          </a:p>
        </p:txBody>
      </p:sp>
      <p:pic>
        <p:nvPicPr>
          <p:cNvPr id="6" name="Bildplatzhalter 6">
            <a:extLst>
              <a:ext uri="{FF2B5EF4-FFF2-40B4-BE49-F238E27FC236}">
                <a16:creationId xmlns:a16="http://schemas.microsoft.com/office/drawing/2014/main" id="{453473CC-27C3-4FF0-879D-1939E3C0C855}"/>
              </a:ext>
            </a:extLst>
          </p:cNvPr>
          <p:cNvPicPr>
            <a:picLocks noChangeAspect="1"/>
          </p:cNvPicPr>
          <p:nvPr/>
        </p:nvPicPr>
        <p:blipFill rotWithShape="1">
          <a:blip r:embed="rId3">
            <a:extLst>
              <a:ext uri="{28A0092B-C50C-407E-A947-70E740481C1C}">
                <a14:useLocalDpi xmlns:a14="http://schemas.microsoft.com/office/drawing/2010/main" val="0"/>
              </a:ext>
            </a:extLst>
          </a:blip>
          <a:srcRect l="20123" r="14355" b="13388"/>
          <a:stretch/>
        </p:blipFill>
        <p:spPr>
          <a:xfrm>
            <a:off x="6096000" y="-808"/>
            <a:ext cx="6096000" cy="6858807"/>
          </a:xfrm>
          <a:prstGeom prst="rect">
            <a:avLst/>
          </a:prstGeom>
        </p:spPr>
      </p:pic>
    </p:spTree>
    <p:extLst>
      <p:ext uri="{BB962C8B-B14F-4D97-AF65-F5344CB8AC3E}">
        <p14:creationId xmlns:p14="http://schemas.microsoft.com/office/powerpoint/2010/main" val="907571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B15B198-7D5C-4297-B3B1-89B4BAD6DBFE}"/>
              </a:ext>
            </a:extLst>
          </p:cNvPr>
          <p:cNvSpPr>
            <a:spLocks noGrp="1"/>
          </p:cNvSpPr>
          <p:nvPr>
            <p:ph type="title"/>
          </p:nvPr>
        </p:nvSpPr>
        <p:spPr>
          <a:xfrm>
            <a:off x="-1" y="143011"/>
            <a:ext cx="10137600" cy="937143"/>
          </a:xfrm>
        </p:spPr>
        <p:txBody>
          <a:bodyPr/>
          <a:lstStyle/>
          <a:p>
            <a:r>
              <a:rPr lang="de-DE" sz="2000" b="0" dirty="0"/>
              <a:t>TwinCAT HMI | Engineering</a:t>
            </a:r>
            <a:br>
              <a:rPr lang="de-DE" dirty="0"/>
            </a:br>
            <a:r>
              <a:rPr lang="de-DE" dirty="0"/>
              <a:t>Modular Engineering</a:t>
            </a:r>
            <a:endParaRPr lang="en-GB" dirty="0"/>
          </a:p>
        </p:txBody>
      </p:sp>
      <p:sp>
        <p:nvSpPr>
          <p:cNvPr id="6" name="Rechteck 5">
            <a:extLst>
              <a:ext uri="{FF2B5EF4-FFF2-40B4-BE49-F238E27FC236}">
                <a16:creationId xmlns:a16="http://schemas.microsoft.com/office/drawing/2014/main" id="{D5D9B7D6-6E9A-4A72-A533-AAB5C0126F8B}"/>
              </a:ext>
            </a:extLst>
          </p:cNvPr>
          <p:cNvSpPr/>
          <p:nvPr/>
        </p:nvSpPr>
        <p:spPr>
          <a:xfrm>
            <a:off x="2639616" y="1736812"/>
            <a:ext cx="7200800" cy="4428492"/>
          </a:xfrm>
          <a:prstGeom prst="rect">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2200" dirty="0">
                <a:solidFill>
                  <a:schemeClr val="bg1"/>
                </a:solidFill>
                <a:latin typeface="Arial" pitchFamily="34" charset="0"/>
                <a:cs typeface="Arial" pitchFamily="34" charset="0"/>
              </a:rPr>
              <a:t>View</a:t>
            </a:r>
            <a:endParaRPr lang="en-GB" sz="2200" dirty="0">
              <a:solidFill>
                <a:schemeClr val="bg1"/>
              </a:solidFill>
              <a:latin typeface="Arial" pitchFamily="34" charset="0"/>
              <a:cs typeface="Arial" pitchFamily="34" charset="0"/>
            </a:endParaRPr>
          </a:p>
        </p:txBody>
      </p:sp>
      <p:sp>
        <p:nvSpPr>
          <p:cNvPr id="7" name="Rechteck 6">
            <a:extLst>
              <a:ext uri="{FF2B5EF4-FFF2-40B4-BE49-F238E27FC236}">
                <a16:creationId xmlns:a16="http://schemas.microsoft.com/office/drawing/2014/main" id="{36A6FDED-1FFF-4048-908B-C2F84F0E9F23}"/>
              </a:ext>
            </a:extLst>
          </p:cNvPr>
          <p:cNvSpPr/>
          <p:nvPr/>
        </p:nvSpPr>
        <p:spPr>
          <a:xfrm>
            <a:off x="2642118" y="1736812"/>
            <a:ext cx="7198298" cy="634364"/>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2200" dirty="0">
                <a:solidFill>
                  <a:schemeClr val="bg1"/>
                </a:solidFill>
                <a:latin typeface="Arial" pitchFamily="34" charset="0"/>
                <a:cs typeface="Arial" pitchFamily="34" charset="0"/>
              </a:rPr>
              <a:t>Content</a:t>
            </a:r>
            <a:endParaRPr lang="en-GB" sz="2200" dirty="0">
              <a:solidFill>
                <a:schemeClr val="bg1"/>
              </a:solidFill>
              <a:latin typeface="Arial" pitchFamily="34" charset="0"/>
              <a:cs typeface="Arial" pitchFamily="34" charset="0"/>
            </a:endParaRPr>
          </a:p>
        </p:txBody>
      </p:sp>
      <p:sp>
        <p:nvSpPr>
          <p:cNvPr id="8" name="Rechteck 7">
            <a:extLst>
              <a:ext uri="{FF2B5EF4-FFF2-40B4-BE49-F238E27FC236}">
                <a16:creationId xmlns:a16="http://schemas.microsoft.com/office/drawing/2014/main" id="{BA3C9E5B-5B45-4A61-9D8B-6CCD2AFAF558}"/>
              </a:ext>
            </a:extLst>
          </p:cNvPr>
          <p:cNvSpPr/>
          <p:nvPr/>
        </p:nvSpPr>
        <p:spPr>
          <a:xfrm>
            <a:off x="2642118" y="2371176"/>
            <a:ext cx="7198298" cy="3794127"/>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2200" dirty="0">
                <a:solidFill>
                  <a:schemeClr val="bg1"/>
                </a:solidFill>
                <a:latin typeface="Arial" pitchFamily="34" charset="0"/>
                <a:cs typeface="Arial" pitchFamily="34" charset="0"/>
              </a:rPr>
              <a:t>Content</a:t>
            </a:r>
            <a:endParaRPr lang="en-GB" sz="2200" dirty="0">
              <a:solidFill>
                <a:schemeClr val="bg1"/>
              </a:solidFill>
              <a:latin typeface="Arial" pitchFamily="34" charset="0"/>
              <a:cs typeface="Arial" pitchFamily="34" charset="0"/>
            </a:endParaRPr>
          </a:p>
        </p:txBody>
      </p:sp>
      <p:sp>
        <p:nvSpPr>
          <p:cNvPr id="9" name="Geschweifte Klammer links 8">
            <a:extLst>
              <a:ext uri="{FF2B5EF4-FFF2-40B4-BE49-F238E27FC236}">
                <a16:creationId xmlns:a16="http://schemas.microsoft.com/office/drawing/2014/main" id="{70C64CA5-93EE-45F5-843F-FD0630BC0FC6}"/>
              </a:ext>
            </a:extLst>
          </p:cNvPr>
          <p:cNvSpPr/>
          <p:nvPr/>
        </p:nvSpPr>
        <p:spPr>
          <a:xfrm>
            <a:off x="2063552" y="1736812"/>
            <a:ext cx="504056" cy="4428491"/>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feld 9">
            <a:extLst>
              <a:ext uri="{FF2B5EF4-FFF2-40B4-BE49-F238E27FC236}">
                <a16:creationId xmlns:a16="http://schemas.microsoft.com/office/drawing/2014/main" id="{9D1BD386-0990-4019-B67D-9B8F1CE45A93}"/>
              </a:ext>
            </a:extLst>
          </p:cNvPr>
          <p:cNvSpPr txBox="1"/>
          <p:nvPr/>
        </p:nvSpPr>
        <p:spPr>
          <a:xfrm>
            <a:off x="1271464" y="3718193"/>
            <a:ext cx="790345" cy="430887"/>
          </a:xfrm>
          <a:prstGeom prst="rect">
            <a:avLst/>
          </a:prstGeom>
          <a:noFill/>
        </p:spPr>
        <p:txBody>
          <a:bodyPr wrap="none" rtlCol="0">
            <a:spAutoFit/>
          </a:bodyPr>
          <a:lstStyle/>
          <a:p>
            <a:r>
              <a:rPr lang="de-DE" sz="2200" dirty="0"/>
              <a:t>View</a:t>
            </a:r>
            <a:endParaRPr lang="en-GB" sz="2200" dirty="0"/>
          </a:p>
        </p:txBody>
      </p:sp>
      <p:sp>
        <p:nvSpPr>
          <p:cNvPr id="11" name="Rechteck 10">
            <a:extLst>
              <a:ext uri="{FF2B5EF4-FFF2-40B4-BE49-F238E27FC236}">
                <a16:creationId xmlns:a16="http://schemas.microsoft.com/office/drawing/2014/main" id="{954ED5BF-5D05-459A-9C41-93F63D05EECE}"/>
              </a:ext>
            </a:extLst>
          </p:cNvPr>
          <p:cNvSpPr/>
          <p:nvPr/>
        </p:nvSpPr>
        <p:spPr>
          <a:xfrm>
            <a:off x="5321914" y="3494153"/>
            <a:ext cx="1836204" cy="1548172"/>
          </a:xfrm>
          <a:prstGeom prst="rect">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2200" dirty="0">
                <a:solidFill>
                  <a:schemeClr val="bg1"/>
                </a:solidFill>
                <a:latin typeface="Arial" pitchFamily="34" charset="0"/>
                <a:cs typeface="Arial" pitchFamily="34" charset="0"/>
              </a:rPr>
              <a:t>User Control</a:t>
            </a:r>
            <a:endParaRPr lang="en-GB" sz="2200" dirty="0">
              <a:solidFill>
                <a:schemeClr val="bg1"/>
              </a:solidFill>
              <a:latin typeface="Arial" pitchFamily="34" charset="0"/>
              <a:cs typeface="Arial" pitchFamily="34" charset="0"/>
            </a:endParaRPr>
          </a:p>
        </p:txBody>
      </p:sp>
      <p:sp>
        <p:nvSpPr>
          <p:cNvPr id="12" name="Rechteck 11">
            <a:extLst>
              <a:ext uri="{FF2B5EF4-FFF2-40B4-BE49-F238E27FC236}">
                <a16:creationId xmlns:a16="http://schemas.microsoft.com/office/drawing/2014/main" id="{E12F57EB-423B-4575-89DF-51684455B3A9}"/>
              </a:ext>
            </a:extLst>
          </p:cNvPr>
          <p:cNvSpPr/>
          <p:nvPr/>
        </p:nvSpPr>
        <p:spPr>
          <a:xfrm>
            <a:off x="7531707" y="3494153"/>
            <a:ext cx="1836204" cy="1548172"/>
          </a:xfrm>
          <a:prstGeom prst="rect">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2200" dirty="0">
                <a:solidFill>
                  <a:schemeClr val="bg1"/>
                </a:solidFill>
                <a:latin typeface="Arial" pitchFamily="34" charset="0"/>
                <a:cs typeface="Arial" pitchFamily="34" charset="0"/>
              </a:rPr>
              <a:t>Framework Control</a:t>
            </a:r>
            <a:endParaRPr lang="en-GB" sz="2200" dirty="0">
              <a:solidFill>
                <a:schemeClr val="bg1"/>
              </a:solidFill>
              <a:latin typeface="Arial" pitchFamily="34" charset="0"/>
              <a:cs typeface="Arial" pitchFamily="34" charset="0"/>
            </a:endParaRPr>
          </a:p>
        </p:txBody>
      </p:sp>
      <p:sp>
        <p:nvSpPr>
          <p:cNvPr id="13" name="Rechteck 12">
            <a:extLst>
              <a:ext uri="{FF2B5EF4-FFF2-40B4-BE49-F238E27FC236}">
                <a16:creationId xmlns:a16="http://schemas.microsoft.com/office/drawing/2014/main" id="{A83A5FF4-F41D-4946-B985-7ED77EFE6B07}"/>
              </a:ext>
            </a:extLst>
          </p:cNvPr>
          <p:cNvSpPr/>
          <p:nvPr/>
        </p:nvSpPr>
        <p:spPr>
          <a:xfrm>
            <a:off x="3118216" y="3494897"/>
            <a:ext cx="1836204" cy="1548172"/>
          </a:xfrm>
          <a:prstGeom prst="rect">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r>
              <a:rPr lang="de-DE" sz="2200" dirty="0">
                <a:solidFill>
                  <a:schemeClr val="bg1"/>
                </a:solidFill>
                <a:latin typeface="Arial" pitchFamily="34" charset="0"/>
                <a:cs typeface="Arial" pitchFamily="34" charset="0"/>
              </a:rPr>
              <a:t>Standard</a:t>
            </a:r>
          </a:p>
          <a:p>
            <a:pPr algn="ctr"/>
            <a:r>
              <a:rPr lang="de-DE" sz="2200" dirty="0">
                <a:solidFill>
                  <a:schemeClr val="bg1"/>
                </a:solidFill>
                <a:latin typeface="Arial" pitchFamily="34" charset="0"/>
                <a:cs typeface="Arial" pitchFamily="34" charset="0"/>
              </a:rPr>
              <a:t>Control</a:t>
            </a:r>
            <a:endParaRPr lang="en-GB" sz="2200" dirty="0">
              <a:solidFill>
                <a:schemeClr val="bg1"/>
              </a:solidFill>
              <a:latin typeface="Arial" pitchFamily="34" charset="0"/>
              <a:cs typeface="Arial" pitchFamily="34" charset="0"/>
            </a:endParaRPr>
          </a:p>
        </p:txBody>
      </p:sp>
      <p:sp>
        <p:nvSpPr>
          <p:cNvPr id="14" name="Textfeld 13">
            <a:extLst>
              <a:ext uri="{FF2B5EF4-FFF2-40B4-BE49-F238E27FC236}">
                <a16:creationId xmlns:a16="http://schemas.microsoft.com/office/drawing/2014/main" id="{520A8936-226A-4064-985B-67FA3DC01D0B}"/>
              </a:ext>
            </a:extLst>
          </p:cNvPr>
          <p:cNvSpPr txBox="1"/>
          <p:nvPr/>
        </p:nvSpPr>
        <p:spPr>
          <a:xfrm>
            <a:off x="2783632" y="2530641"/>
            <a:ext cx="7056783" cy="430887"/>
          </a:xfrm>
          <a:prstGeom prst="rect">
            <a:avLst/>
          </a:prstGeom>
          <a:noFill/>
        </p:spPr>
        <p:txBody>
          <a:bodyPr wrap="square" rtlCol="0">
            <a:spAutoFit/>
          </a:bodyPr>
          <a:lstStyle/>
          <a:p>
            <a:pPr algn="ctr"/>
            <a:r>
              <a:rPr lang="de-DE" sz="2200" dirty="0">
                <a:solidFill>
                  <a:schemeClr val="bg1"/>
                </a:solidFill>
                <a:latin typeface="Arial" panose="020B0604020202020204" pitchFamily="34" charset="0"/>
                <a:cs typeface="Arial" panose="020B0604020202020204" pitchFamily="34" charset="0"/>
              </a:rPr>
              <a:t>Content</a:t>
            </a:r>
            <a:endParaRPr lang="en-GB"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468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5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25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25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25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25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475A218-BE32-42C5-805D-8DC82B83DDB3}"/>
              </a:ext>
            </a:extLst>
          </p:cNvPr>
          <p:cNvSpPr>
            <a:spLocks noGrp="1"/>
          </p:cNvSpPr>
          <p:nvPr>
            <p:ph type="title"/>
          </p:nvPr>
        </p:nvSpPr>
        <p:spPr>
          <a:xfrm>
            <a:off x="-1" y="143011"/>
            <a:ext cx="10137600" cy="937143"/>
          </a:xfrm>
        </p:spPr>
        <p:txBody>
          <a:bodyPr/>
          <a:lstStyle/>
          <a:p>
            <a:r>
              <a:rPr lang="de-DE" sz="2000" b="0" dirty="0"/>
              <a:t>TwinCAT HMI | Engineering</a:t>
            </a:r>
            <a:br>
              <a:rPr lang="de-DE" sz="2000" dirty="0"/>
            </a:br>
            <a:r>
              <a:rPr lang="de-DE" dirty="0"/>
              <a:t>Project Templates</a:t>
            </a:r>
          </a:p>
        </p:txBody>
      </p:sp>
      <p:sp>
        <p:nvSpPr>
          <p:cNvPr id="6" name="Text Placeholder 3"/>
          <p:cNvSpPr>
            <a:spLocks noGrp="1"/>
          </p:cNvSpPr>
          <p:nvPr>
            <p:ph type="body" sz="quarter" idx="15"/>
          </p:nvPr>
        </p:nvSpPr>
        <p:spPr>
          <a:xfrm>
            <a:off x="2" y="1090799"/>
            <a:ext cx="10344470" cy="5331600"/>
          </a:xfrm>
        </p:spPr>
        <p:txBody>
          <a:bodyPr/>
          <a:lstStyle/>
          <a:p>
            <a:pPr marL="342900" indent="-342900">
              <a:buFont typeface="Wingdings" panose="05000000000000000000" pitchFamily="2" charset="2"/>
              <a:buChar char="§"/>
            </a:pPr>
            <a:r>
              <a:rPr lang="en-US" dirty="0"/>
              <a:t>Integrate into TwinCAT HMI Engineering as VS project template</a:t>
            </a:r>
          </a:p>
          <a:p>
            <a:pPr marL="342900" indent="-342900">
              <a:buFont typeface="Wingdings" panose="05000000000000000000" pitchFamily="2" charset="2"/>
              <a:buChar char="§"/>
            </a:pPr>
            <a:r>
              <a:rPr lang="en-US" dirty="0"/>
              <a:t>Developed by the Beckhoff design professionals</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Preconfigured functionalities</a:t>
            </a:r>
          </a:p>
          <a:p>
            <a:pPr marL="628650" lvl="1" indent="-268288"/>
            <a:r>
              <a:rPr lang="en-US" dirty="0"/>
              <a:t>User management (Client)</a:t>
            </a:r>
          </a:p>
          <a:p>
            <a:pPr marL="628650" lvl="1" indent="-268288"/>
            <a:r>
              <a:rPr lang="en-US" dirty="0"/>
              <a:t>Event system</a:t>
            </a:r>
          </a:p>
          <a:p>
            <a:pPr marL="628650" lvl="1" indent="-268288"/>
            <a:r>
              <a:rPr lang="en-US" dirty="0"/>
              <a:t>Theme selection</a:t>
            </a:r>
          </a:p>
        </p:txBody>
      </p:sp>
      <p:pic>
        <p:nvPicPr>
          <p:cNvPr id="2" name="Picture 1"/>
          <p:cNvPicPr>
            <a:picLocks noChangeAspect="1"/>
          </p:cNvPicPr>
          <p:nvPr/>
        </p:nvPicPr>
        <p:blipFill>
          <a:blip r:embed="rId2"/>
          <a:stretch>
            <a:fillRect/>
          </a:stretch>
        </p:blipFill>
        <p:spPr>
          <a:xfrm>
            <a:off x="4601018" y="2665832"/>
            <a:ext cx="6697265" cy="3767212"/>
          </a:xfrm>
          <a:prstGeom prst="rect">
            <a:avLst/>
          </a:prstGeom>
        </p:spPr>
      </p:pic>
      <p:sp>
        <p:nvSpPr>
          <p:cNvPr id="3" name="Textfeld 2">
            <a:extLst>
              <a:ext uri="{FF2B5EF4-FFF2-40B4-BE49-F238E27FC236}">
                <a16:creationId xmlns:a16="http://schemas.microsoft.com/office/drawing/2014/main" id="{AC3EEC13-7AC5-457C-87A9-C23F7B6FB6C6}"/>
              </a:ext>
            </a:extLst>
          </p:cNvPr>
          <p:cNvSpPr txBox="1"/>
          <p:nvPr/>
        </p:nvSpPr>
        <p:spPr>
          <a:xfrm>
            <a:off x="6969760" y="6488668"/>
            <a:ext cx="2309350" cy="369332"/>
          </a:xfrm>
          <a:prstGeom prst="rect">
            <a:avLst/>
          </a:prstGeom>
          <a:noFill/>
        </p:spPr>
        <p:txBody>
          <a:bodyPr wrap="none" rtlCol="0">
            <a:spAutoFit/>
          </a:bodyPr>
          <a:lstStyle/>
          <a:p>
            <a:r>
              <a:rPr lang="de-DE" i="1" dirty="0" err="1"/>
              <a:t>Application</a:t>
            </a:r>
            <a:r>
              <a:rPr lang="de-DE" i="1" dirty="0"/>
              <a:t> Template</a:t>
            </a:r>
            <a:endParaRPr lang="en-GB" i="1" dirty="0"/>
          </a:p>
        </p:txBody>
      </p:sp>
    </p:spTree>
    <p:extLst>
      <p:ext uri="{BB962C8B-B14F-4D97-AF65-F5344CB8AC3E}">
        <p14:creationId xmlns:p14="http://schemas.microsoft.com/office/powerpoint/2010/main" val="3158835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475A218-BE32-42C5-805D-8DC82B83DDB3}"/>
              </a:ext>
            </a:extLst>
          </p:cNvPr>
          <p:cNvSpPr>
            <a:spLocks noGrp="1"/>
          </p:cNvSpPr>
          <p:nvPr>
            <p:ph type="title"/>
          </p:nvPr>
        </p:nvSpPr>
        <p:spPr>
          <a:xfrm>
            <a:off x="-1" y="143011"/>
            <a:ext cx="10137600" cy="937143"/>
          </a:xfrm>
        </p:spPr>
        <p:txBody>
          <a:bodyPr/>
          <a:lstStyle/>
          <a:p>
            <a:r>
              <a:rPr lang="de-DE" sz="2000" b="0" dirty="0"/>
              <a:t>TwinCAT HMI | Engineering</a:t>
            </a:r>
            <a:br>
              <a:rPr lang="de-DE" sz="2000" dirty="0"/>
            </a:br>
            <a:r>
              <a:rPr lang="de-DE" dirty="0"/>
              <a:t>Project Templates</a:t>
            </a:r>
          </a:p>
        </p:txBody>
      </p:sp>
      <p:pic>
        <p:nvPicPr>
          <p:cNvPr id="8" name="Diagrammplatzhalter 14">
            <a:extLst>
              <a:ext uri="{FF2B5EF4-FFF2-40B4-BE49-F238E27FC236}">
                <a16:creationId xmlns:a16="http://schemas.microsoft.com/office/drawing/2014/main" id="{1F18D12A-34D3-77EC-5787-15BF9ECE7A67}"/>
              </a:ext>
            </a:extLst>
          </p:cNvPr>
          <p:cNvPicPr>
            <a:picLocks noChangeAspect="1"/>
          </p:cNvPicPr>
          <p:nvPr/>
        </p:nvPicPr>
        <p:blipFill>
          <a:blip r:embed="rId2"/>
          <a:stretch>
            <a:fillRect/>
          </a:stretch>
        </p:blipFill>
        <p:spPr>
          <a:xfrm>
            <a:off x="3719736" y="1268760"/>
            <a:ext cx="8136004" cy="4968875"/>
          </a:xfrm>
          <a:prstGeom prst="rect">
            <a:avLst/>
          </a:prstGeom>
        </p:spPr>
      </p:pic>
      <p:sp>
        <p:nvSpPr>
          <p:cNvPr id="9" name="Textfeld 8">
            <a:extLst>
              <a:ext uri="{FF2B5EF4-FFF2-40B4-BE49-F238E27FC236}">
                <a16:creationId xmlns:a16="http://schemas.microsoft.com/office/drawing/2014/main" id="{10399CFF-35A2-EEF4-EBB5-F3523B658F44}"/>
              </a:ext>
            </a:extLst>
          </p:cNvPr>
          <p:cNvSpPr txBox="1"/>
          <p:nvPr/>
        </p:nvSpPr>
        <p:spPr>
          <a:xfrm>
            <a:off x="6600056" y="6309320"/>
            <a:ext cx="2878032" cy="369332"/>
          </a:xfrm>
          <a:prstGeom prst="rect">
            <a:avLst/>
          </a:prstGeom>
          <a:noFill/>
        </p:spPr>
        <p:txBody>
          <a:bodyPr wrap="none" rtlCol="0">
            <a:spAutoFit/>
          </a:bodyPr>
          <a:lstStyle/>
          <a:p>
            <a:r>
              <a:rPr lang="de-DE" i="1" dirty="0"/>
              <a:t>Web Navigation Template</a:t>
            </a:r>
            <a:endParaRPr lang="en-GB" i="1" dirty="0"/>
          </a:p>
        </p:txBody>
      </p:sp>
    </p:spTree>
    <p:extLst>
      <p:ext uri="{BB962C8B-B14F-4D97-AF65-F5344CB8AC3E}">
        <p14:creationId xmlns:p14="http://schemas.microsoft.com/office/powerpoint/2010/main" val="3395671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4D6CBC-EA07-47F4-9119-6F630769223F}"/>
              </a:ext>
            </a:extLst>
          </p:cNvPr>
          <p:cNvSpPr>
            <a:spLocks noGrp="1"/>
          </p:cNvSpPr>
          <p:nvPr>
            <p:ph type="body" sz="quarter" idx="15"/>
          </p:nvPr>
        </p:nvSpPr>
        <p:spPr/>
        <p:txBody>
          <a:bodyPr/>
          <a:lstStyle/>
          <a:p>
            <a:r>
              <a:rPr lang="en-GB" dirty="0"/>
              <a:t>Online Engineering</a:t>
            </a:r>
          </a:p>
          <a:p>
            <a:pPr lvl="1"/>
            <a:r>
              <a:rPr lang="en-GB" dirty="0"/>
              <a:t>Active ADS-Data available to map</a:t>
            </a:r>
          </a:p>
          <a:p>
            <a:r>
              <a:rPr lang="en-GB" dirty="0"/>
              <a:t>Offline Engineering</a:t>
            </a:r>
          </a:p>
          <a:p>
            <a:pPr lvl="1"/>
            <a:r>
              <a:rPr lang="en-GB" dirty="0"/>
              <a:t>TMC-Support for engineering without PLC connection</a:t>
            </a:r>
          </a:p>
          <a:p>
            <a:pPr lvl="1"/>
            <a:r>
              <a:rPr lang="en-GB" dirty="0"/>
              <a:t>Load TMC-files and map variables offline</a:t>
            </a:r>
          </a:p>
          <a:p>
            <a:pPr lvl="1"/>
            <a:r>
              <a:rPr lang="en-GB" dirty="0"/>
              <a:t>Switch to real PLC if connection is available</a:t>
            </a:r>
          </a:p>
        </p:txBody>
      </p:sp>
      <p:sp>
        <p:nvSpPr>
          <p:cNvPr id="3" name="Titel 2">
            <a:extLst>
              <a:ext uri="{FF2B5EF4-FFF2-40B4-BE49-F238E27FC236}">
                <a16:creationId xmlns:a16="http://schemas.microsoft.com/office/drawing/2014/main" id="{C53E0881-649B-42BA-9C29-3F090384D111}"/>
              </a:ext>
            </a:extLst>
          </p:cNvPr>
          <p:cNvSpPr>
            <a:spLocks noGrp="1"/>
          </p:cNvSpPr>
          <p:nvPr>
            <p:ph type="title"/>
          </p:nvPr>
        </p:nvSpPr>
        <p:spPr>
          <a:xfrm>
            <a:off x="-1" y="112233"/>
            <a:ext cx="10137600" cy="967921"/>
          </a:xfrm>
        </p:spPr>
        <p:txBody>
          <a:bodyPr/>
          <a:lstStyle/>
          <a:p>
            <a:r>
              <a:rPr lang="de-DE" sz="2000" b="0" dirty="0"/>
              <a:t>TwinCAT HMI | Engineering</a:t>
            </a:r>
            <a:br>
              <a:rPr lang="de-DE" sz="2000" dirty="0"/>
            </a:br>
            <a:r>
              <a:rPr lang="de-DE" dirty="0"/>
              <a:t>Variables</a:t>
            </a:r>
            <a:endParaRPr lang="en-GB" dirty="0"/>
          </a:p>
        </p:txBody>
      </p:sp>
      <p:pic>
        <p:nvPicPr>
          <p:cNvPr id="4" name="Grafik 3">
            <a:extLst>
              <a:ext uri="{FF2B5EF4-FFF2-40B4-BE49-F238E27FC236}">
                <a16:creationId xmlns:a16="http://schemas.microsoft.com/office/drawing/2014/main" id="{1529E29B-8256-4E20-A51D-1D1F2862B971}"/>
              </a:ext>
            </a:extLst>
          </p:cNvPr>
          <p:cNvPicPr>
            <a:picLocks noChangeAspect="1"/>
          </p:cNvPicPr>
          <p:nvPr/>
        </p:nvPicPr>
        <p:blipFill>
          <a:blip r:embed="rId2"/>
          <a:stretch>
            <a:fillRect/>
          </a:stretch>
        </p:blipFill>
        <p:spPr>
          <a:xfrm>
            <a:off x="7896200" y="2204864"/>
            <a:ext cx="4093502" cy="3024336"/>
          </a:xfrm>
          <a:prstGeom prst="rect">
            <a:avLst/>
          </a:prstGeom>
        </p:spPr>
      </p:pic>
    </p:spTree>
    <p:extLst>
      <p:ext uri="{BB962C8B-B14F-4D97-AF65-F5344CB8AC3E}">
        <p14:creationId xmlns:p14="http://schemas.microsoft.com/office/powerpoint/2010/main" val="461913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4D6CBC-EA07-47F4-9119-6F630769223F}"/>
              </a:ext>
            </a:extLst>
          </p:cNvPr>
          <p:cNvSpPr>
            <a:spLocks noGrp="1"/>
          </p:cNvSpPr>
          <p:nvPr>
            <p:ph type="body" sz="quarter" idx="15"/>
          </p:nvPr>
        </p:nvSpPr>
        <p:spPr/>
        <p:txBody>
          <a:bodyPr/>
          <a:lstStyle/>
          <a:p>
            <a:r>
              <a:rPr lang="en-GB" dirty="0"/>
              <a:t>Auto generated </a:t>
            </a:r>
            <a:r>
              <a:rPr lang="en-GB" dirty="0" err="1"/>
              <a:t>EtherCAT</a:t>
            </a:r>
            <a:r>
              <a:rPr lang="en-GB" dirty="0"/>
              <a:t> topology view for TwinCAT HMI</a:t>
            </a:r>
          </a:p>
          <a:p>
            <a:endParaRPr lang="en-GB" dirty="0"/>
          </a:p>
          <a:p>
            <a:r>
              <a:rPr lang="en-GB" dirty="0"/>
              <a:t>Provides detailed information of masters and slaves</a:t>
            </a:r>
          </a:p>
          <a:p>
            <a:endParaRPr lang="en-GB" dirty="0"/>
          </a:p>
          <a:p>
            <a:r>
              <a:rPr lang="en-GB" dirty="0"/>
              <a:t>Propose remedies in service case</a:t>
            </a:r>
          </a:p>
          <a:p>
            <a:endParaRPr lang="en-GB" dirty="0"/>
          </a:p>
          <a:p>
            <a:r>
              <a:rPr lang="en-GB" dirty="0"/>
              <a:t>Support features:</a:t>
            </a:r>
          </a:p>
          <a:p>
            <a:pPr lvl="1"/>
            <a:r>
              <a:rPr lang="en-GB" dirty="0"/>
              <a:t>Hot Connect</a:t>
            </a:r>
          </a:p>
          <a:p>
            <a:pPr lvl="1"/>
            <a:r>
              <a:rPr lang="en-GB" dirty="0"/>
              <a:t>Redundancy</a:t>
            </a:r>
          </a:p>
          <a:p>
            <a:pPr lvl="1"/>
            <a:r>
              <a:rPr lang="en-US" dirty="0"/>
              <a:t>Force process data inside the detail's popup</a:t>
            </a:r>
            <a:endParaRPr lang="en-GB" dirty="0"/>
          </a:p>
          <a:p>
            <a:pPr lvl="1"/>
            <a:endParaRPr lang="en-GB" dirty="0"/>
          </a:p>
          <a:p>
            <a:r>
              <a:rPr lang="en-GB" dirty="0"/>
              <a:t>Included in TwinCAT HMI license</a:t>
            </a:r>
          </a:p>
          <a:p>
            <a:pPr marL="0" indent="0">
              <a:buNone/>
            </a:pPr>
            <a:endParaRPr lang="en-GB" dirty="0"/>
          </a:p>
          <a:p>
            <a:endParaRPr lang="en-GB" dirty="0"/>
          </a:p>
          <a:p>
            <a:pPr lvl="1"/>
            <a:endParaRPr lang="en-GB" dirty="0"/>
          </a:p>
          <a:p>
            <a:endParaRPr lang="en-GB" dirty="0"/>
          </a:p>
        </p:txBody>
      </p:sp>
      <p:sp>
        <p:nvSpPr>
          <p:cNvPr id="3" name="Titel 2">
            <a:extLst>
              <a:ext uri="{FF2B5EF4-FFF2-40B4-BE49-F238E27FC236}">
                <a16:creationId xmlns:a16="http://schemas.microsoft.com/office/drawing/2014/main" id="{C53E0881-649B-42BA-9C29-3F090384D111}"/>
              </a:ext>
            </a:extLst>
          </p:cNvPr>
          <p:cNvSpPr>
            <a:spLocks noGrp="1"/>
          </p:cNvSpPr>
          <p:nvPr>
            <p:ph type="title"/>
          </p:nvPr>
        </p:nvSpPr>
        <p:spPr>
          <a:xfrm>
            <a:off x="-1" y="112233"/>
            <a:ext cx="10137600" cy="967921"/>
          </a:xfrm>
        </p:spPr>
        <p:txBody>
          <a:bodyPr/>
          <a:lstStyle/>
          <a:p>
            <a:r>
              <a:rPr lang="de-DE" sz="2000" b="0" dirty="0"/>
              <a:t>TwinCAT HMI | Engineering</a:t>
            </a:r>
            <a:br>
              <a:rPr lang="de-DE" sz="2000" dirty="0"/>
            </a:br>
            <a:r>
              <a:rPr lang="de-DE" dirty="0"/>
              <a:t>EtherCAT Diagnosis Control</a:t>
            </a:r>
            <a:endParaRPr lang="en-GB" dirty="0"/>
          </a:p>
        </p:txBody>
      </p:sp>
      <p:pic>
        <p:nvPicPr>
          <p:cNvPr id="4" name="Picture 3"/>
          <p:cNvPicPr>
            <a:picLocks noChangeAspect="1"/>
          </p:cNvPicPr>
          <p:nvPr/>
        </p:nvPicPr>
        <p:blipFill>
          <a:blip r:embed="rId2"/>
          <a:stretch>
            <a:fillRect/>
          </a:stretch>
        </p:blipFill>
        <p:spPr>
          <a:xfrm>
            <a:off x="6947731" y="2972884"/>
            <a:ext cx="2390041" cy="3466742"/>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9508821" y="1772816"/>
            <a:ext cx="2351584" cy="2769557"/>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9508821" y="4746061"/>
            <a:ext cx="2351584" cy="1696438"/>
          </a:xfrm>
          <a:prstGeom prst="rect">
            <a:avLst/>
          </a:prstGeom>
          <a:ln>
            <a:solidFill>
              <a:schemeClr val="tx1"/>
            </a:solidFill>
          </a:ln>
        </p:spPr>
      </p:pic>
    </p:spTree>
    <p:extLst>
      <p:ext uri="{BB962C8B-B14F-4D97-AF65-F5344CB8AC3E}">
        <p14:creationId xmlns:p14="http://schemas.microsoft.com/office/powerpoint/2010/main" val="452148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B6CA4AF8-5ECA-E986-2A3F-81FDB1A921D9}"/>
              </a:ext>
            </a:extLst>
          </p:cNvPr>
          <p:cNvSpPr>
            <a:spLocks noGrp="1"/>
          </p:cNvSpPr>
          <p:nvPr>
            <p:ph type="body" sz="quarter" idx="15"/>
          </p:nvPr>
        </p:nvSpPr>
        <p:spPr/>
        <p:txBody>
          <a:bodyPr/>
          <a:lstStyle/>
          <a:p>
            <a:pPr marL="357188" indent="-269875"/>
            <a:r>
              <a:rPr lang="de-DE" sz="2000" dirty="0"/>
              <a:t>Communication </a:t>
            </a:r>
            <a:r>
              <a:rPr lang="de-DE" sz="2000" dirty="0" err="1"/>
              <a:t>with</a:t>
            </a:r>
            <a:r>
              <a:rPr lang="de-DE" sz="2000" dirty="0"/>
              <a:t> TC3 Eventlogger</a:t>
            </a:r>
          </a:p>
          <a:p>
            <a:pPr marL="719138" lvl="1" indent="-269875"/>
            <a:r>
              <a:rPr lang="de-DE" sz="2000" dirty="0" err="1"/>
              <a:t>local</a:t>
            </a:r>
            <a:r>
              <a:rPr lang="de-DE" sz="2000" dirty="0"/>
              <a:t> </a:t>
            </a:r>
            <a:r>
              <a:rPr lang="de-DE" sz="2000" dirty="0" err="1"/>
              <a:t>targets</a:t>
            </a:r>
            <a:endParaRPr lang="de-DE" sz="2000" dirty="0"/>
          </a:p>
          <a:p>
            <a:pPr marL="719138" lvl="1" indent="-269875"/>
            <a:r>
              <a:rPr lang="de-DE" sz="2000" dirty="0"/>
              <a:t>remote </a:t>
            </a:r>
            <a:r>
              <a:rPr lang="de-DE" sz="2000" dirty="0" err="1"/>
              <a:t>targets</a:t>
            </a:r>
            <a:endParaRPr lang="de-DE" sz="2000" dirty="0"/>
          </a:p>
          <a:p>
            <a:pPr marL="357188" indent="-269875"/>
            <a:endParaRPr lang="de-DE" sz="2000" dirty="0"/>
          </a:p>
          <a:p>
            <a:pPr marL="357188" indent="-269875"/>
            <a:r>
              <a:rPr lang="de-DE" sz="2000" dirty="0"/>
              <a:t>Access </a:t>
            </a:r>
            <a:r>
              <a:rPr lang="de-DE" sz="2000" dirty="0" err="1"/>
              <a:t>to</a:t>
            </a:r>
            <a:r>
              <a:rPr lang="de-DE" sz="2000" dirty="0"/>
              <a:t> TwinCAT Eventlogger </a:t>
            </a:r>
            <a:r>
              <a:rPr lang="de-DE" sz="2000" dirty="0" err="1"/>
              <a:t>database</a:t>
            </a:r>
            <a:endParaRPr lang="de-DE" sz="2000" dirty="0"/>
          </a:p>
          <a:p>
            <a:pPr marL="719138" lvl="1" indent="-269875"/>
            <a:r>
              <a:rPr lang="de-DE" sz="2000" dirty="0" err="1"/>
              <a:t>active</a:t>
            </a:r>
            <a:r>
              <a:rPr lang="de-DE" sz="2000" dirty="0"/>
              <a:t> </a:t>
            </a:r>
            <a:r>
              <a:rPr lang="de-DE" sz="2000" dirty="0" err="1"/>
              <a:t>alarms</a:t>
            </a:r>
            <a:endParaRPr lang="de-DE" sz="2000" dirty="0"/>
          </a:p>
          <a:p>
            <a:pPr marL="719138" lvl="1" indent="-269875"/>
            <a:r>
              <a:rPr lang="de-DE" sz="2000" dirty="0" err="1"/>
              <a:t>historical</a:t>
            </a:r>
            <a:r>
              <a:rPr lang="de-DE" sz="2000" dirty="0"/>
              <a:t> </a:t>
            </a:r>
            <a:r>
              <a:rPr lang="de-DE" sz="2000" dirty="0" err="1"/>
              <a:t>alarms</a:t>
            </a:r>
            <a:endParaRPr lang="de-DE" sz="2000" dirty="0"/>
          </a:p>
          <a:p>
            <a:pPr marL="87313" indent="0">
              <a:buNone/>
            </a:pPr>
            <a:endParaRPr lang="de-DE" sz="2000" dirty="0"/>
          </a:p>
          <a:p>
            <a:pPr marL="357188" indent="-269875"/>
            <a:r>
              <a:rPr lang="de-DE" sz="2000" dirty="0" err="1"/>
              <a:t>Designed</a:t>
            </a:r>
            <a:r>
              <a:rPr lang="de-DE" sz="2000" dirty="0"/>
              <a:t> </a:t>
            </a:r>
            <a:r>
              <a:rPr lang="de-DE" sz="2000" dirty="0" err="1"/>
              <a:t>for</a:t>
            </a:r>
            <a:r>
              <a:rPr lang="de-DE" sz="2000" dirty="0"/>
              <a:t> </a:t>
            </a:r>
            <a:r>
              <a:rPr lang="de-DE" sz="2000" dirty="0" err="1"/>
              <a:t>EventGrid</a:t>
            </a:r>
            <a:r>
              <a:rPr lang="de-DE" sz="2000" dirty="0"/>
              <a:t> Control</a:t>
            </a:r>
          </a:p>
          <a:p>
            <a:pPr marL="357188" indent="-269875"/>
            <a:endParaRPr lang="de-DE" sz="2000" dirty="0"/>
          </a:p>
          <a:p>
            <a:pPr marL="357188" indent="-269875"/>
            <a:r>
              <a:rPr lang="de-DE" sz="2000" dirty="0" err="1"/>
              <a:t>included</a:t>
            </a:r>
            <a:r>
              <a:rPr lang="de-DE" sz="2000" dirty="0"/>
              <a:t> in TF2000 Server </a:t>
            </a:r>
            <a:r>
              <a:rPr lang="de-DE" sz="2000" dirty="0" err="1"/>
              <a:t>license</a:t>
            </a:r>
            <a:endParaRPr lang="de-DE" sz="2000" dirty="0"/>
          </a:p>
        </p:txBody>
      </p:sp>
      <p:sp>
        <p:nvSpPr>
          <p:cNvPr id="4" name="Titel 3">
            <a:extLst>
              <a:ext uri="{FF2B5EF4-FFF2-40B4-BE49-F238E27FC236}">
                <a16:creationId xmlns:a16="http://schemas.microsoft.com/office/drawing/2014/main" id="{02F943A5-0A2B-3DCA-2D94-FD7C652F2BCD}"/>
              </a:ext>
            </a:extLst>
          </p:cNvPr>
          <p:cNvSpPr>
            <a:spLocks noGrp="1"/>
          </p:cNvSpPr>
          <p:nvPr>
            <p:ph type="title"/>
          </p:nvPr>
        </p:nvSpPr>
        <p:spPr>
          <a:xfrm>
            <a:off x="-1" y="143011"/>
            <a:ext cx="10137600" cy="937143"/>
          </a:xfrm>
        </p:spPr>
        <p:txBody>
          <a:bodyPr/>
          <a:lstStyle/>
          <a:p>
            <a:r>
              <a:rPr lang="de-DE" sz="2000" b="0" dirty="0"/>
              <a:t>TwinCAT HMI | Engineering</a:t>
            </a:r>
            <a:br>
              <a:rPr lang="de-DE" dirty="0"/>
            </a:br>
            <a:r>
              <a:rPr lang="de-DE" dirty="0"/>
              <a:t>Eventlogger-Extension</a:t>
            </a:r>
            <a:endParaRPr lang="en-GB" dirty="0"/>
          </a:p>
        </p:txBody>
      </p:sp>
      <p:sp>
        <p:nvSpPr>
          <p:cNvPr id="2" name="Rectangle 1">
            <a:extLst>
              <a:ext uri="{FF2B5EF4-FFF2-40B4-BE49-F238E27FC236}">
                <a16:creationId xmlns:a16="http://schemas.microsoft.com/office/drawing/2014/main" id="{E0BCF3A4-4486-FF2A-EA49-C208DA80819E}"/>
              </a:ext>
            </a:extLst>
          </p:cNvPr>
          <p:cNvSpPr/>
          <p:nvPr/>
        </p:nvSpPr>
        <p:spPr>
          <a:xfrm>
            <a:off x="7196744" y="2288460"/>
            <a:ext cx="1930400" cy="1018715"/>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Server</a:t>
            </a:r>
          </a:p>
        </p:txBody>
      </p:sp>
      <p:sp>
        <p:nvSpPr>
          <p:cNvPr id="3" name="Rectangle 7">
            <a:extLst>
              <a:ext uri="{FF2B5EF4-FFF2-40B4-BE49-F238E27FC236}">
                <a16:creationId xmlns:a16="http://schemas.microsoft.com/office/drawing/2014/main" id="{6610E351-1B79-2BE6-0D6F-FCB58F349C64}"/>
              </a:ext>
            </a:extLst>
          </p:cNvPr>
          <p:cNvSpPr/>
          <p:nvPr/>
        </p:nvSpPr>
        <p:spPr>
          <a:xfrm>
            <a:off x="7507934" y="2797818"/>
            <a:ext cx="1619209" cy="50935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Eventlogger</a:t>
            </a:r>
          </a:p>
          <a:p>
            <a:pPr algn="ctr"/>
            <a:r>
              <a:rPr lang="de-DE" sz="1400" dirty="0">
                <a:solidFill>
                  <a:schemeClr val="bg1"/>
                </a:solidFill>
              </a:rPr>
              <a:t>Extension</a:t>
            </a:r>
          </a:p>
        </p:txBody>
      </p:sp>
      <p:sp>
        <p:nvSpPr>
          <p:cNvPr id="6" name="Rectangle 8">
            <a:extLst>
              <a:ext uri="{FF2B5EF4-FFF2-40B4-BE49-F238E27FC236}">
                <a16:creationId xmlns:a16="http://schemas.microsoft.com/office/drawing/2014/main" id="{20B6E2F4-5A9B-94BD-03F2-D2EF980D82CE}"/>
              </a:ext>
            </a:extLst>
          </p:cNvPr>
          <p:cNvSpPr/>
          <p:nvPr/>
        </p:nvSpPr>
        <p:spPr>
          <a:xfrm>
            <a:off x="9349654" y="2288459"/>
            <a:ext cx="1930400" cy="1018715"/>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Client</a:t>
            </a:r>
          </a:p>
        </p:txBody>
      </p:sp>
      <p:sp>
        <p:nvSpPr>
          <p:cNvPr id="7" name="Rectangle 11">
            <a:extLst>
              <a:ext uri="{FF2B5EF4-FFF2-40B4-BE49-F238E27FC236}">
                <a16:creationId xmlns:a16="http://schemas.microsoft.com/office/drawing/2014/main" id="{B68544BF-1996-30A8-50A6-AF5A9383F704}"/>
              </a:ext>
            </a:extLst>
          </p:cNvPr>
          <p:cNvSpPr/>
          <p:nvPr/>
        </p:nvSpPr>
        <p:spPr>
          <a:xfrm>
            <a:off x="9660845" y="2805188"/>
            <a:ext cx="1619209" cy="50198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EventGrid</a:t>
            </a:r>
          </a:p>
          <a:p>
            <a:pPr algn="ctr"/>
            <a:r>
              <a:rPr lang="de-DE" sz="1400" dirty="0">
                <a:solidFill>
                  <a:schemeClr val="bg1"/>
                </a:solidFill>
              </a:rPr>
              <a:t>Control</a:t>
            </a:r>
          </a:p>
        </p:txBody>
      </p:sp>
      <p:sp>
        <p:nvSpPr>
          <p:cNvPr id="8" name="Rectangle 12">
            <a:extLst>
              <a:ext uri="{FF2B5EF4-FFF2-40B4-BE49-F238E27FC236}">
                <a16:creationId xmlns:a16="http://schemas.microsoft.com/office/drawing/2014/main" id="{D1523130-9004-2BE8-461B-D5ABC80A15CF}"/>
              </a:ext>
            </a:extLst>
          </p:cNvPr>
          <p:cNvSpPr/>
          <p:nvPr/>
        </p:nvSpPr>
        <p:spPr>
          <a:xfrm>
            <a:off x="7196744" y="3528448"/>
            <a:ext cx="1930400" cy="628381"/>
          </a:xfrm>
          <a:prstGeom prst="rect">
            <a:avLst/>
          </a:prstGeom>
          <a:solidFill>
            <a:srgbClr val="00B05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TwinCAT</a:t>
            </a:r>
          </a:p>
          <a:p>
            <a:pPr algn="ctr"/>
            <a:r>
              <a:rPr lang="de-DE" sz="1400" dirty="0">
                <a:solidFill>
                  <a:schemeClr val="bg1"/>
                </a:solidFill>
              </a:rPr>
              <a:t>EventLogger</a:t>
            </a:r>
          </a:p>
        </p:txBody>
      </p:sp>
      <p:sp>
        <p:nvSpPr>
          <p:cNvPr id="9" name="Rectangle 13">
            <a:extLst>
              <a:ext uri="{FF2B5EF4-FFF2-40B4-BE49-F238E27FC236}">
                <a16:creationId xmlns:a16="http://schemas.microsoft.com/office/drawing/2014/main" id="{F848D840-B163-9E89-6219-4BE375C6D84D}"/>
              </a:ext>
            </a:extLst>
          </p:cNvPr>
          <p:cNvSpPr/>
          <p:nvPr/>
        </p:nvSpPr>
        <p:spPr>
          <a:xfrm>
            <a:off x="7196742" y="4378101"/>
            <a:ext cx="1930400" cy="628381"/>
          </a:xfrm>
          <a:prstGeom prst="rect">
            <a:avLst/>
          </a:prstGeom>
          <a:solidFill>
            <a:srgbClr val="00B05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TC3 PLC</a:t>
            </a:r>
          </a:p>
          <a:p>
            <a:pPr algn="ctr"/>
            <a:r>
              <a:rPr lang="de-DE" sz="1400" dirty="0">
                <a:solidFill>
                  <a:schemeClr val="bg1"/>
                </a:solidFill>
              </a:rPr>
              <a:t>TC3 C++</a:t>
            </a:r>
          </a:p>
        </p:txBody>
      </p:sp>
      <p:cxnSp>
        <p:nvCxnSpPr>
          <p:cNvPr id="10" name="Straight Arrow Connector 3">
            <a:extLst>
              <a:ext uri="{FF2B5EF4-FFF2-40B4-BE49-F238E27FC236}">
                <a16:creationId xmlns:a16="http://schemas.microsoft.com/office/drawing/2014/main" id="{A786B158-87F8-33FA-E1CB-9C78FC90601C}"/>
              </a:ext>
            </a:extLst>
          </p:cNvPr>
          <p:cNvCxnSpPr>
            <a:stCxn id="2" idx="3"/>
            <a:endCxn id="6" idx="1"/>
          </p:cNvCxnSpPr>
          <p:nvPr/>
        </p:nvCxnSpPr>
        <p:spPr>
          <a:xfrm flipV="1">
            <a:off x="9127144" y="2797817"/>
            <a:ext cx="222510" cy="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Flowchart: Magnetic Disk 14">
            <a:extLst>
              <a:ext uri="{FF2B5EF4-FFF2-40B4-BE49-F238E27FC236}">
                <a16:creationId xmlns:a16="http://schemas.microsoft.com/office/drawing/2014/main" id="{70C46DA4-1281-BC82-6367-D0441B4D621C}"/>
              </a:ext>
            </a:extLst>
          </p:cNvPr>
          <p:cNvSpPr/>
          <p:nvPr/>
        </p:nvSpPr>
        <p:spPr>
          <a:xfrm>
            <a:off x="9349654" y="3547043"/>
            <a:ext cx="579116" cy="591188"/>
          </a:xfrm>
          <a:prstGeom prst="flowChartMagneticDisk">
            <a:avLst/>
          </a:prstGeom>
          <a:solidFill>
            <a:schemeClr val="bg1">
              <a:lumMod val="75000"/>
            </a:schemeClr>
          </a:soli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400" dirty="0">
                <a:solidFill>
                  <a:schemeClr val="bg1"/>
                </a:solidFill>
              </a:rPr>
              <a:t>DB</a:t>
            </a:r>
            <a:endParaRPr lang="de-DE" dirty="0">
              <a:solidFill>
                <a:schemeClr val="bg1"/>
              </a:solidFill>
            </a:endParaRPr>
          </a:p>
        </p:txBody>
      </p:sp>
      <p:cxnSp>
        <p:nvCxnSpPr>
          <p:cNvPr id="12" name="Straight Arrow Connector 16">
            <a:extLst>
              <a:ext uri="{FF2B5EF4-FFF2-40B4-BE49-F238E27FC236}">
                <a16:creationId xmlns:a16="http://schemas.microsoft.com/office/drawing/2014/main" id="{44221FFB-F194-1AC8-18D1-A56CBD9940A1}"/>
              </a:ext>
            </a:extLst>
          </p:cNvPr>
          <p:cNvCxnSpPr/>
          <p:nvPr/>
        </p:nvCxnSpPr>
        <p:spPr>
          <a:xfrm flipV="1">
            <a:off x="9127144" y="3842638"/>
            <a:ext cx="222510" cy="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7">
            <a:extLst>
              <a:ext uri="{FF2B5EF4-FFF2-40B4-BE49-F238E27FC236}">
                <a16:creationId xmlns:a16="http://schemas.microsoft.com/office/drawing/2014/main" id="{5BB8ADE2-7401-3C90-C258-44C2A57480DC}"/>
              </a:ext>
            </a:extLst>
          </p:cNvPr>
          <p:cNvCxnSpPr>
            <a:stCxn id="2" idx="2"/>
            <a:endCxn id="8" idx="0"/>
          </p:cNvCxnSpPr>
          <p:nvPr/>
        </p:nvCxnSpPr>
        <p:spPr>
          <a:xfrm>
            <a:off x="8161944" y="3307175"/>
            <a:ext cx="0" cy="221273"/>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22">
            <a:extLst>
              <a:ext uri="{FF2B5EF4-FFF2-40B4-BE49-F238E27FC236}">
                <a16:creationId xmlns:a16="http://schemas.microsoft.com/office/drawing/2014/main" id="{CB651CB8-A51D-7FC6-D600-74ADB13DCB6F}"/>
              </a:ext>
            </a:extLst>
          </p:cNvPr>
          <p:cNvCxnSpPr/>
          <p:nvPr/>
        </p:nvCxnSpPr>
        <p:spPr>
          <a:xfrm>
            <a:off x="8161944" y="4156829"/>
            <a:ext cx="0" cy="221273"/>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55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B6CA4AF8-5ECA-E986-2A3F-81FDB1A921D9}"/>
              </a:ext>
            </a:extLst>
          </p:cNvPr>
          <p:cNvSpPr>
            <a:spLocks noGrp="1"/>
          </p:cNvSpPr>
          <p:nvPr>
            <p:ph type="body" sz="quarter" idx="15"/>
          </p:nvPr>
        </p:nvSpPr>
        <p:spPr/>
        <p:txBody>
          <a:bodyPr/>
          <a:lstStyle/>
          <a:p>
            <a:pPr>
              <a:spcBef>
                <a:spcPts val="1200"/>
              </a:spcBef>
              <a:spcAft>
                <a:spcPts val="600"/>
              </a:spcAft>
            </a:pPr>
            <a:r>
              <a:rPr lang="en-US" sz="2000" dirty="0"/>
              <a:t>D</a:t>
            </a:r>
            <a:r>
              <a:rPr lang="en-US" sz="2000"/>
              <a:t>isplay </a:t>
            </a:r>
            <a:r>
              <a:rPr lang="en-US" sz="2000" dirty="0"/>
              <a:t>of all HMI events</a:t>
            </a:r>
          </a:p>
          <a:p>
            <a:pPr marL="719138" lvl="1" indent="-269875"/>
            <a:r>
              <a:rPr lang="en-US" sz="2000" dirty="0" err="1"/>
              <a:t>EventLogger</a:t>
            </a:r>
            <a:r>
              <a:rPr lang="en-US" sz="2000" dirty="0"/>
              <a:t>-Extension </a:t>
            </a:r>
          </a:p>
          <a:p>
            <a:pPr marL="719138" lvl="1" indent="-269875"/>
            <a:r>
              <a:rPr lang="en-US" sz="2000" dirty="0"/>
              <a:t>Alarm-Extension</a:t>
            </a:r>
          </a:p>
          <a:p>
            <a:pPr marL="719138" lvl="1" indent="-269875"/>
            <a:r>
              <a:rPr lang="en-US" sz="2000" dirty="0"/>
              <a:t>Custom-Extension</a:t>
            </a:r>
          </a:p>
          <a:p>
            <a:pPr>
              <a:spcBef>
                <a:spcPts val="1200"/>
              </a:spcBef>
              <a:spcAft>
                <a:spcPts val="600"/>
              </a:spcAft>
            </a:pPr>
            <a:r>
              <a:rPr lang="en-US" sz="2000" dirty="0"/>
              <a:t>Configurable filters</a:t>
            </a:r>
          </a:p>
          <a:p>
            <a:pPr marL="719138" lvl="1" indent="-269875"/>
            <a:r>
              <a:rPr lang="en-US" sz="2000" dirty="0"/>
              <a:t>active and historical events</a:t>
            </a:r>
          </a:p>
          <a:p>
            <a:pPr>
              <a:spcBef>
                <a:spcPts val="1200"/>
              </a:spcBef>
              <a:spcAft>
                <a:spcPts val="600"/>
              </a:spcAft>
            </a:pPr>
            <a:r>
              <a:rPr lang="de-DE" sz="2000" dirty="0"/>
              <a:t>Multi-Language Support</a:t>
            </a:r>
          </a:p>
          <a:p>
            <a:pPr>
              <a:spcBef>
                <a:spcPts val="1200"/>
              </a:spcBef>
              <a:spcAft>
                <a:spcPts val="600"/>
              </a:spcAft>
            </a:pPr>
            <a:r>
              <a:rPr lang="de-DE" sz="2000" dirty="0"/>
              <a:t>User-Management Support</a:t>
            </a:r>
          </a:p>
          <a:p>
            <a:pPr>
              <a:spcBef>
                <a:spcPts val="1200"/>
              </a:spcBef>
              <a:spcAft>
                <a:spcPts val="600"/>
              </a:spcAft>
            </a:pPr>
            <a:r>
              <a:rPr lang="de-DE" sz="2000" dirty="0"/>
              <a:t>Event API </a:t>
            </a:r>
            <a:r>
              <a:rPr lang="de-DE" sz="2000" dirty="0" err="1"/>
              <a:t>available</a:t>
            </a:r>
            <a:endParaRPr lang="de-DE" sz="2000" dirty="0"/>
          </a:p>
        </p:txBody>
      </p:sp>
      <p:sp>
        <p:nvSpPr>
          <p:cNvPr id="4" name="Titel 3">
            <a:extLst>
              <a:ext uri="{FF2B5EF4-FFF2-40B4-BE49-F238E27FC236}">
                <a16:creationId xmlns:a16="http://schemas.microsoft.com/office/drawing/2014/main" id="{02F943A5-0A2B-3DCA-2D94-FD7C652F2BCD}"/>
              </a:ext>
            </a:extLst>
          </p:cNvPr>
          <p:cNvSpPr>
            <a:spLocks noGrp="1"/>
          </p:cNvSpPr>
          <p:nvPr>
            <p:ph type="title"/>
          </p:nvPr>
        </p:nvSpPr>
        <p:spPr>
          <a:xfrm>
            <a:off x="-1" y="143011"/>
            <a:ext cx="10137600" cy="937143"/>
          </a:xfrm>
        </p:spPr>
        <p:txBody>
          <a:bodyPr/>
          <a:lstStyle/>
          <a:p>
            <a:r>
              <a:rPr lang="de-DE" sz="2000" b="0" dirty="0"/>
              <a:t>TwinCAT HMI | Engineering</a:t>
            </a:r>
            <a:br>
              <a:rPr lang="de-DE" dirty="0"/>
            </a:br>
            <a:r>
              <a:rPr lang="de-DE" dirty="0" err="1"/>
              <a:t>EventGrid</a:t>
            </a:r>
            <a:r>
              <a:rPr lang="de-DE" dirty="0"/>
              <a:t>-Control</a:t>
            </a:r>
            <a:endParaRPr lang="en-GB" dirty="0"/>
          </a:p>
        </p:txBody>
      </p:sp>
      <p:pic>
        <p:nvPicPr>
          <p:cNvPr id="15" name="Picture 15" descr="C:\Ausbildung_Beckhoff\Abschlussprojekt\pictures_diagramms\Eventgrid_NEW.JPG">
            <a:extLst>
              <a:ext uri="{FF2B5EF4-FFF2-40B4-BE49-F238E27FC236}">
                <a16:creationId xmlns:a16="http://schemas.microsoft.com/office/drawing/2014/main" id="{919CADB6-8024-A13B-50A8-496E4E78C8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90989" y="1349307"/>
            <a:ext cx="6278970" cy="3250684"/>
          </a:xfrm>
          <a:prstGeom prst="rect">
            <a:avLst/>
          </a:prstGeom>
          <a:noFill/>
          <a:ln>
            <a:noFill/>
          </a:ln>
        </p:spPr>
      </p:pic>
      <p:sp>
        <p:nvSpPr>
          <p:cNvPr id="16" name="Rectangle 1">
            <a:extLst>
              <a:ext uri="{FF2B5EF4-FFF2-40B4-BE49-F238E27FC236}">
                <a16:creationId xmlns:a16="http://schemas.microsoft.com/office/drawing/2014/main" id="{B0876C35-C682-F9AB-4579-C577D608BA7A}"/>
              </a:ext>
            </a:extLst>
          </p:cNvPr>
          <p:cNvSpPr/>
          <p:nvPr/>
        </p:nvSpPr>
        <p:spPr>
          <a:xfrm>
            <a:off x="6659216" y="4848140"/>
            <a:ext cx="1930400" cy="1574259"/>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Server</a:t>
            </a:r>
          </a:p>
        </p:txBody>
      </p:sp>
      <p:sp>
        <p:nvSpPr>
          <p:cNvPr id="17" name="Rectangle 7">
            <a:extLst>
              <a:ext uri="{FF2B5EF4-FFF2-40B4-BE49-F238E27FC236}">
                <a16:creationId xmlns:a16="http://schemas.microsoft.com/office/drawing/2014/main" id="{E5795E3A-4505-8D02-528E-CA479DF88247}"/>
              </a:ext>
            </a:extLst>
          </p:cNvPr>
          <p:cNvSpPr/>
          <p:nvPr/>
        </p:nvSpPr>
        <p:spPr>
          <a:xfrm>
            <a:off x="6873445" y="5357498"/>
            <a:ext cx="1716170" cy="50935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Eventlogger</a:t>
            </a:r>
          </a:p>
          <a:p>
            <a:pPr algn="ctr"/>
            <a:r>
              <a:rPr lang="de-DE" sz="1400" dirty="0">
                <a:solidFill>
                  <a:schemeClr val="bg1"/>
                </a:solidFill>
              </a:rPr>
              <a:t>Extension</a:t>
            </a:r>
          </a:p>
        </p:txBody>
      </p:sp>
      <p:sp>
        <p:nvSpPr>
          <p:cNvPr id="18" name="Rectangle 8">
            <a:extLst>
              <a:ext uri="{FF2B5EF4-FFF2-40B4-BE49-F238E27FC236}">
                <a16:creationId xmlns:a16="http://schemas.microsoft.com/office/drawing/2014/main" id="{6CB8872C-C0E7-901B-5977-8EBFF6F0774A}"/>
              </a:ext>
            </a:extLst>
          </p:cNvPr>
          <p:cNvSpPr/>
          <p:nvPr/>
        </p:nvSpPr>
        <p:spPr>
          <a:xfrm>
            <a:off x="8812126" y="4848138"/>
            <a:ext cx="1930400" cy="1574260"/>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Client</a:t>
            </a:r>
          </a:p>
        </p:txBody>
      </p:sp>
      <p:sp>
        <p:nvSpPr>
          <p:cNvPr id="19" name="Rectangle 11">
            <a:extLst>
              <a:ext uri="{FF2B5EF4-FFF2-40B4-BE49-F238E27FC236}">
                <a16:creationId xmlns:a16="http://schemas.microsoft.com/office/drawing/2014/main" id="{FD7872AB-75DC-2499-69EC-E581F5884D48}"/>
              </a:ext>
            </a:extLst>
          </p:cNvPr>
          <p:cNvSpPr/>
          <p:nvPr/>
        </p:nvSpPr>
        <p:spPr>
          <a:xfrm>
            <a:off x="9029414" y="5364868"/>
            <a:ext cx="1713112" cy="50198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EventGrid</a:t>
            </a:r>
          </a:p>
          <a:p>
            <a:pPr algn="ctr"/>
            <a:r>
              <a:rPr lang="de-DE" sz="1400" dirty="0">
                <a:solidFill>
                  <a:schemeClr val="bg1"/>
                </a:solidFill>
              </a:rPr>
              <a:t>Control</a:t>
            </a:r>
          </a:p>
        </p:txBody>
      </p:sp>
      <p:cxnSp>
        <p:nvCxnSpPr>
          <p:cNvPr id="20" name="Straight Arrow Connector 3">
            <a:extLst>
              <a:ext uri="{FF2B5EF4-FFF2-40B4-BE49-F238E27FC236}">
                <a16:creationId xmlns:a16="http://schemas.microsoft.com/office/drawing/2014/main" id="{E807E07E-E79D-5233-D437-03857F2C44C9}"/>
              </a:ext>
            </a:extLst>
          </p:cNvPr>
          <p:cNvCxnSpPr>
            <a:stCxn id="16" idx="3"/>
            <a:endCxn id="18" idx="1"/>
          </p:cNvCxnSpPr>
          <p:nvPr/>
        </p:nvCxnSpPr>
        <p:spPr>
          <a:xfrm flipV="1">
            <a:off x="8589616" y="5635269"/>
            <a:ext cx="222510" cy="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4">
            <a:extLst>
              <a:ext uri="{FF2B5EF4-FFF2-40B4-BE49-F238E27FC236}">
                <a16:creationId xmlns:a16="http://schemas.microsoft.com/office/drawing/2014/main" id="{D2AFED8F-7440-284B-9E4C-2C11F376EAEE}"/>
              </a:ext>
            </a:extLst>
          </p:cNvPr>
          <p:cNvSpPr/>
          <p:nvPr/>
        </p:nvSpPr>
        <p:spPr>
          <a:xfrm>
            <a:off x="6873444" y="5913042"/>
            <a:ext cx="1716170" cy="50935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Custom Server</a:t>
            </a:r>
          </a:p>
          <a:p>
            <a:pPr algn="ctr"/>
            <a:r>
              <a:rPr lang="de-DE" sz="1400" dirty="0">
                <a:solidFill>
                  <a:schemeClr val="bg1"/>
                </a:solidFill>
              </a:rPr>
              <a:t>Extension</a:t>
            </a:r>
          </a:p>
        </p:txBody>
      </p:sp>
      <p:sp>
        <p:nvSpPr>
          <p:cNvPr id="22" name="Rectangle 26">
            <a:extLst>
              <a:ext uri="{FF2B5EF4-FFF2-40B4-BE49-F238E27FC236}">
                <a16:creationId xmlns:a16="http://schemas.microsoft.com/office/drawing/2014/main" id="{27AB2716-1B76-B8DF-3963-92CBA9868B52}"/>
              </a:ext>
            </a:extLst>
          </p:cNvPr>
          <p:cNvSpPr/>
          <p:nvPr/>
        </p:nvSpPr>
        <p:spPr>
          <a:xfrm>
            <a:off x="9029414" y="5920412"/>
            <a:ext cx="1713111" cy="501987"/>
          </a:xfrm>
          <a:prstGeom prst="rect">
            <a:avLst/>
          </a:prstGeom>
          <a:solidFill>
            <a:srgbClr val="62A4D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rPr>
              <a:t>Custom Framework Control</a:t>
            </a:r>
          </a:p>
        </p:txBody>
      </p:sp>
    </p:spTree>
    <p:extLst>
      <p:ext uri="{BB962C8B-B14F-4D97-AF65-F5344CB8AC3E}">
        <p14:creationId xmlns:p14="http://schemas.microsoft.com/office/powerpoint/2010/main" val="967352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CA2A17-279F-4300-80CB-6D61AC898F98}"/>
              </a:ext>
            </a:extLst>
          </p:cNvPr>
          <p:cNvSpPr>
            <a:spLocks noGrp="1"/>
          </p:cNvSpPr>
          <p:nvPr>
            <p:ph type="body" sz="quarter" idx="15"/>
          </p:nvPr>
        </p:nvSpPr>
        <p:spPr>
          <a:xfrm>
            <a:off x="3" y="1090800"/>
            <a:ext cx="7824189" cy="5331600"/>
          </a:xfrm>
        </p:spPr>
        <p:txBody>
          <a:bodyPr>
            <a:normAutofit/>
          </a:bodyPr>
          <a:lstStyle/>
          <a:p>
            <a:r>
              <a:rPr lang="en-US" dirty="0"/>
              <a:t>Display of TwinCAT Scope Charts in HMI Client</a:t>
            </a:r>
          </a:p>
          <a:p>
            <a:endParaRPr lang="en-US" dirty="0"/>
          </a:p>
          <a:p>
            <a:r>
              <a:rPr lang="en-US" dirty="0"/>
              <a:t>Recording settings (start/stop)</a:t>
            </a:r>
          </a:p>
          <a:p>
            <a:endParaRPr lang="en-US" dirty="0"/>
          </a:p>
          <a:p>
            <a:r>
              <a:rPr lang="en-US" dirty="0"/>
              <a:t>Data analysis (zoom, move)</a:t>
            </a:r>
          </a:p>
          <a:p>
            <a:endParaRPr lang="en-US" dirty="0"/>
          </a:p>
          <a:p>
            <a:r>
              <a:rPr lang="en-US" dirty="0"/>
              <a:t>Available chart types: y(t), x(y), Bar, Array Bar</a:t>
            </a:r>
          </a:p>
          <a:p>
            <a:endParaRPr lang="en-US" dirty="0"/>
          </a:p>
          <a:p>
            <a:r>
              <a:rPr lang="en-US" dirty="0"/>
              <a:t>Import of existing Scope configurations</a:t>
            </a:r>
          </a:p>
          <a:p>
            <a:pPr marL="0" indent="0">
              <a:buNone/>
            </a:pPr>
            <a:endParaRPr lang="en-US" dirty="0"/>
          </a:p>
          <a:p>
            <a:r>
              <a:rPr lang="en-US" dirty="0"/>
              <a:t>Included in HMI and Scope license</a:t>
            </a:r>
          </a:p>
          <a:p>
            <a:pPr lvl="1"/>
            <a:endParaRPr lang="en-GB" dirty="0"/>
          </a:p>
          <a:p>
            <a:endParaRPr lang="en-US" dirty="0"/>
          </a:p>
        </p:txBody>
      </p:sp>
      <p:sp>
        <p:nvSpPr>
          <p:cNvPr id="15" name="Title 2">
            <a:extLst>
              <a:ext uri="{FF2B5EF4-FFF2-40B4-BE49-F238E27FC236}">
                <a16:creationId xmlns:a16="http://schemas.microsoft.com/office/drawing/2014/main" id="{31811BD3-ECBA-4522-A0DE-4F60AD4DF8D1}"/>
              </a:ext>
            </a:extLst>
          </p:cNvPr>
          <p:cNvSpPr>
            <a:spLocks noGrp="1"/>
          </p:cNvSpPr>
          <p:nvPr>
            <p:ph type="title"/>
          </p:nvPr>
        </p:nvSpPr>
        <p:spPr>
          <a:xfrm>
            <a:off x="-1" y="143011"/>
            <a:ext cx="10137600" cy="937143"/>
          </a:xfrm>
        </p:spPr>
        <p:txBody>
          <a:bodyPr/>
          <a:lstStyle/>
          <a:p>
            <a:r>
              <a:rPr lang="de-DE" sz="2000" b="0" dirty="0"/>
              <a:t>TwinCAT HMI | Engineering</a:t>
            </a:r>
            <a:br>
              <a:rPr lang="de-DE" sz="2400" dirty="0"/>
            </a:br>
            <a:r>
              <a:rPr lang="de-DE" dirty="0"/>
              <a:t>TwinCAT </a:t>
            </a:r>
            <a:r>
              <a:rPr lang="de-DE" dirty="0" err="1"/>
              <a:t>Scope</a:t>
            </a:r>
            <a:r>
              <a:rPr lang="de-DE" dirty="0"/>
              <a:t> Integration</a:t>
            </a:r>
            <a:endParaRPr lang="en-US" dirty="0"/>
          </a:p>
        </p:txBody>
      </p:sp>
      <p:pic>
        <p:nvPicPr>
          <p:cNvPr id="3" name="Picture 8">
            <a:extLst>
              <a:ext uri="{FF2B5EF4-FFF2-40B4-BE49-F238E27FC236}">
                <a16:creationId xmlns:a16="http://schemas.microsoft.com/office/drawing/2014/main" id="{46AC3D02-D0D7-4901-9F6D-AC57670B652F}"/>
              </a:ext>
            </a:extLst>
          </p:cNvPr>
          <p:cNvPicPr>
            <a:picLocks noChangeAspect="1"/>
          </p:cNvPicPr>
          <p:nvPr/>
        </p:nvPicPr>
        <p:blipFill>
          <a:blip r:embed="rId2"/>
          <a:stretch>
            <a:fillRect/>
          </a:stretch>
        </p:blipFill>
        <p:spPr>
          <a:xfrm>
            <a:off x="9336954" y="2470723"/>
            <a:ext cx="2325360" cy="1849718"/>
          </a:xfrm>
          <a:prstGeom prst="rect">
            <a:avLst/>
          </a:prstGeom>
        </p:spPr>
      </p:pic>
      <p:pic>
        <p:nvPicPr>
          <p:cNvPr id="4" name="Picture 9">
            <a:extLst>
              <a:ext uri="{FF2B5EF4-FFF2-40B4-BE49-F238E27FC236}">
                <a16:creationId xmlns:a16="http://schemas.microsoft.com/office/drawing/2014/main" id="{6B176C88-ECCF-4EC3-86BF-AB393CA38765}"/>
              </a:ext>
            </a:extLst>
          </p:cNvPr>
          <p:cNvPicPr>
            <a:picLocks noChangeAspect="1"/>
          </p:cNvPicPr>
          <p:nvPr/>
        </p:nvPicPr>
        <p:blipFill>
          <a:blip r:embed="rId3"/>
          <a:stretch>
            <a:fillRect/>
          </a:stretch>
        </p:blipFill>
        <p:spPr>
          <a:xfrm>
            <a:off x="6888088" y="4437112"/>
            <a:ext cx="2317393" cy="1848048"/>
          </a:xfrm>
          <a:prstGeom prst="rect">
            <a:avLst/>
          </a:prstGeom>
        </p:spPr>
      </p:pic>
      <p:pic>
        <p:nvPicPr>
          <p:cNvPr id="9" name="Picture 10">
            <a:extLst>
              <a:ext uri="{FF2B5EF4-FFF2-40B4-BE49-F238E27FC236}">
                <a16:creationId xmlns:a16="http://schemas.microsoft.com/office/drawing/2014/main" id="{F3D2D80F-63D6-4B39-8859-7FC2FBAD488E}"/>
              </a:ext>
            </a:extLst>
          </p:cNvPr>
          <p:cNvPicPr>
            <a:picLocks noChangeAspect="1"/>
          </p:cNvPicPr>
          <p:nvPr/>
        </p:nvPicPr>
        <p:blipFill>
          <a:blip r:embed="rId4"/>
          <a:stretch>
            <a:fillRect/>
          </a:stretch>
        </p:blipFill>
        <p:spPr>
          <a:xfrm>
            <a:off x="6864449" y="2453541"/>
            <a:ext cx="2341032" cy="1866900"/>
          </a:xfrm>
          <a:prstGeom prst="rect">
            <a:avLst/>
          </a:prstGeom>
        </p:spPr>
      </p:pic>
      <p:pic>
        <p:nvPicPr>
          <p:cNvPr id="11" name="Picture 11">
            <a:extLst>
              <a:ext uri="{FF2B5EF4-FFF2-40B4-BE49-F238E27FC236}">
                <a16:creationId xmlns:a16="http://schemas.microsoft.com/office/drawing/2014/main" id="{A572AA10-0D31-4C39-B129-34653667E754}"/>
              </a:ext>
            </a:extLst>
          </p:cNvPr>
          <p:cNvPicPr>
            <a:picLocks noChangeAspect="1"/>
          </p:cNvPicPr>
          <p:nvPr/>
        </p:nvPicPr>
        <p:blipFill>
          <a:blip r:embed="rId5"/>
          <a:stretch>
            <a:fillRect/>
          </a:stretch>
        </p:blipFill>
        <p:spPr>
          <a:xfrm>
            <a:off x="9344921" y="4447396"/>
            <a:ext cx="2317393" cy="1848048"/>
          </a:xfrm>
          <a:prstGeom prst="rect">
            <a:avLst/>
          </a:prstGeom>
        </p:spPr>
      </p:pic>
    </p:spTree>
    <p:extLst>
      <p:ext uri="{BB962C8B-B14F-4D97-AF65-F5344CB8AC3E}">
        <p14:creationId xmlns:p14="http://schemas.microsoft.com/office/powerpoint/2010/main" val="180408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b="1" dirty="0"/>
              <a:t>Architecture</a:t>
            </a:r>
          </a:p>
          <a:p>
            <a:r>
              <a:rPr lang="en-US" dirty="0"/>
              <a:t>Scenarios</a:t>
            </a:r>
          </a:p>
          <a:p>
            <a:r>
              <a:rPr lang="en-US"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541417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 y="143011"/>
            <a:ext cx="10137600" cy="937143"/>
          </a:xfrm>
        </p:spPr>
        <p:txBody>
          <a:bodyPr/>
          <a:lstStyle/>
          <a:p>
            <a:r>
              <a:rPr lang="de-DE" sz="2000" b="0" dirty="0"/>
              <a:t>TwinCAT HMI | Architecture</a:t>
            </a:r>
            <a:br>
              <a:rPr lang="de-DE" dirty="0"/>
            </a:br>
            <a:r>
              <a:rPr lang="de-DE" dirty="0" err="1"/>
              <a:t>Architecture</a:t>
            </a:r>
            <a:r>
              <a:rPr lang="de-DE" dirty="0"/>
              <a:t> in </a:t>
            </a:r>
            <a:r>
              <a:rPr lang="de-DE" dirty="0" err="1"/>
              <a:t>engineering</a:t>
            </a:r>
            <a:endParaRPr lang="de-DE" dirty="0"/>
          </a:p>
        </p:txBody>
      </p:sp>
      <p:grpSp>
        <p:nvGrpSpPr>
          <p:cNvPr id="5" name="Gruppieren 4"/>
          <p:cNvGrpSpPr/>
          <p:nvPr/>
        </p:nvGrpSpPr>
        <p:grpSpPr>
          <a:xfrm>
            <a:off x="431432" y="5838008"/>
            <a:ext cx="11305072" cy="407514"/>
            <a:chOff x="251999" y="5948998"/>
            <a:chExt cx="8659551" cy="379668"/>
          </a:xfrm>
        </p:grpSpPr>
        <p:sp>
          <p:nvSpPr>
            <p:cNvPr id="6" name="AutoShape 32"/>
            <p:cNvSpPr>
              <a:spLocks noChangeArrowheads="1"/>
            </p:cNvSpPr>
            <p:nvPr/>
          </p:nvSpPr>
          <p:spPr bwMode="auto">
            <a:xfrm>
              <a:off x="289550" y="5948998"/>
              <a:ext cx="8622000" cy="324000"/>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7" name="AutoShape 33"/>
            <p:cNvSpPr>
              <a:spLocks noChangeArrowheads="1"/>
            </p:cNvSpPr>
            <p:nvPr/>
          </p:nvSpPr>
          <p:spPr bwMode="auto">
            <a:xfrm>
              <a:off x="252000" y="5984019"/>
              <a:ext cx="8622000" cy="324000"/>
            </a:xfrm>
            <a:prstGeom prst="roundRect">
              <a:avLst>
                <a:gd name="adj" fmla="val 3750"/>
              </a:avLst>
            </a:prstGeom>
            <a:solidFill>
              <a:srgbClr val="9AB72D"/>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8" name="Text Box 590"/>
            <p:cNvSpPr txBox="1">
              <a:spLocks noChangeArrowheads="1"/>
            </p:cNvSpPr>
            <p:nvPr/>
          </p:nvSpPr>
          <p:spPr bwMode="auto">
            <a:xfrm>
              <a:off x="251999" y="6013246"/>
              <a:ext cx="2696650"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TwinCAT </a:t>
              </a:r>
              <a:r>
                <a:rPr lang="de-DE" altLang="de-DE" sz="1600" dirty="0" err="1"/>
                <a:t>Runtimes</a:t>
              </a:r>
              <a:endParaRPr lang="en-GB" altLang="de-DE" sz="1600" dirty="0">
                <a:latin typeface="Frutiger 57Cn" pitchFamily="34" charset="0"/>
                <a:ea typeface="ヒラギノ角ゴ Pro W3" pitchFamily="1" charset="-128"/>
              </a:endParaRPr>
            </a:p>
          </p:txBody>
        </p:sp>
      </p:grpSp>
      <p:grpSp>
        <p:nvGrpSpPr>
          <p:cNvPr id="9" name="Gruppieren 8"/>
          <p:cNvGrpSpPr/>
          <p:nvPr/>
        </p:nvGrpSpPr>
        <p:grpSpPr>
          <a:xfrm>
            <a:off x="431432" y="1523453"/>
            <a:ext cx="11305071" cy="1617515"/>
            <a:chOff x="252000" y="2171375"/>
            <a:chExt cx="8659550" cy="1506988"/>
          </a:xfrm>
        </p:grpSpPr>
        <p:sp>
          <p:nvSpPr>
            <p:cNvPr id="10" name="AutoShape 32"/>
            <p:cNvSpPr>
              <a:spLocks noChangeArrowheads="1"/>
            </p:cNvSpPr>
            <p:nvPr/>
          </p:nvSpPr>
          <p:spPr bwMode="auto">
            <a:xfrm>
              <a:off x="275896" y="2171375"/>
              <a:ext cx="8635654" cy="1488212"/>
            </a:xfrm>
            <a:prstGeom prst="roundRect">
              <a:avLst>
                <a:gd name="adj" fmla="val 7040"/>
              </a:avLst>
            </a:prstGeom>
            <a:gradFill rotWithShape="0">
              <a:gsLst>
                <a:gs pos="0">
                  <a:srgbClr val="6C7A83"/>
                </a:gs>
                <a:gs pos="50000">
                  <a:srgbClr val="EBEDEF"/>
                </a:gs>
                <a:gs pos="100000">
                  <a:srgbClr val="6C7A83"/>
                </a:gs>
              </a:gsLst>
              <a:lin ang="0" scaled="1"/>
            </a:gradFill>
            <a:ln>
              <a:noFill/>
            </a:ln>
          </p:spPr>
          <p:txBody>
            <a:bodyPr wrap="none" anchor="ctr"/>
            <a:lstStyle/>
            <a:p>
              <a:pPr algn="ctr">
                <a:spcBef>
                  <a:spcPct val="0"/>
                </a:spcBef>
              </a:pPr>
              <a:endParaRPr lang="de-DE" altLang="de-DE" sz="1600">
                <a:ea typeface="ヒラギノ角ゴ Pro W3" pitchFamily="1" charset="-128"/>
              </a:endParaRPr>
            </a:p>
          </p:txBody>
        </p:sp>
        <p:sp>
          <p:nvSpPr>
            <p:cNvPr id="11" name="AutoShape 33"/>
            <p:cNvSpPr>
              <a:spLocks noChangeArrowheads="1"/>
            </p:cNvSpPr>
            <p:nvPr/>
          </p:nvSpPr>
          <p:spPr bwMode="auto">
            <a:xfrm>
              <a:off x="252000" y="2202363"/>
              <a:ext cx="8621999" cy="1476000"/>
            </a:xfrm>
            <a:prstGeom prst="roundRect">
              <a:avLst>
                <a:gd name="adj" fmla="val 7276"/>
              </a:avLst>
            </a:prstGeom>
            <a:solidFill>
              <a:srgbClr val="E4E7E9"/>
            </a:solidFill>
            <a:ln>
              <a:noFill/>
            </a:ln>
          </p:spPr>
          <p:txBody>
            <a:bodyPr wrap="none" anchor="ctr"/>
            <a:lstStyle/>
            <a:p>
              <a:pPr algn="ctr">
                <a:spcBef>
                  <a:spcPct val="0"/>
                </a:spcBef>
              </a:pPr>
              <a:r>
                <a:rPr sz="1600" dirty="0"/>
                <a:t>    </a:t>
              </a:r>
            </a:p>
          </p:txBody>
        </p:sp>
        <p:grpSp>
          <p:nvGrpSpPr>
            <p:cNvPr id="12" name="Gruppieren 11"/>
            <p:cNvGrpSpPr/>
            <p:nvPr/>
          </p:nvGrpSpPr>
          <p:grpSpPr>
            <a:xfrm>
              <a:off x="4595886" y="2520903"/>
              <a:ext cx="4175542" cy="1026777"/>
              <a:chOff x="4595886" y="2520903"/>
              <a:chExt cx="4175542" cy="1026777"/>
            </a:xfrm>
          </p:grpSpPr>
          <p:sp>
            <p:nvSpPr>
              <p:cNvPr id="26" name="AutoShape 32"/>
              <p:cNvSpPr>
                <a:spLocks noChangeArrowheads="1"/>
              </p:cNvSpPr>
              <p:nvPr/>
            </p:nvSpPr>
            <p:spPr bwMode="auto">
              <a:xfrm>
                <a:off x="4619782" y="2520903"/>
                <a:ext cx="4151646" cy="1008000"/>
              </a:xfrm>
              <a:prstGeom prst="roundRect">
                <a:avLst>
                  <a:gd name="adj" fmla="val 8249"/>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p>
                <a:pPr algn="ctr">
                  <a:spcBef>
                    <a:spcPct val="0"/>
                  </a:spcBef>
                </a:pPr>
                <a:endParaRPr lang="de-DE" altLang="de-DE" sz="1600">
                  <a:ea typeface="ヒラギノ角ゴ Pro W3" pitchFamily="1" charset="-128"/>
                </a:endParaRPr>
              </a:p>
            </p:txBody>
          </p:sp>
          <p:sp>
            <p:nvSpPr>
              <p:cNvPr id="27" name="AutoShape 33"/>
              <p:cNvSpPr>
                <a:spLocks noChangeArrowheads="1"/>
              </p:cNvSpPr>
              <p:nvPr/>
            </p:nvSpPr>
            <p:spPr bwMode="auto">
              <a:xfrm>
                <a:off x="4595886" y="2539680"/>
                <a:ext cx="4151646" cy="1008000"/>
              </a:xfrm>
              <a:prstGeom prst="roundRect">
                <a:avLst>
                  <a:gd name="adj" fmla="val 8913"/>
                </a:avLst>
              </a:prstGeom>
              <a:solidFill>
                <a:srgbClr val="9AB72D"/>
              </a:solidFill>
              <a:ln>
                <a:noFill/>
              </a:ln>
            </p:spPr>
            <p:txBody>
              <a:bodyPr wrap="none" anchor="ctr"/>
              <a:lstStyle/>
              <a:p>
                <a:pPr algn="ctr">
                  <a:spcBef>
                    <a:spcPct val="0"/>
                  </a:spcBef>
                </a:pPr>
                <a:r>
                  <a:rPr sz="1600" dirty="0"/>
                  <a:t>    </a:t>
                </a:r>
              </a:p>
            </p:txBody>
          </p:sp>
          <p:sp>
            <p:nvSpPr>
              <p:cNvPr id="28" name="Text Box 34"/>
              <p:cNvSpPr txBox="1">
                <a:spLocks noChangeArrowheads="1"/>
              </p:cNvSpPr>
              <p:nvPr/>
            </p:nvSpPr>
            <p:spPr bwMode="auto">
              <a:xfrm>
                <a:off x="4614860" y="2574261"/>
                <a:ext cx="2017501"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3</a:t>
                </a:r>
                <a:endParaRPr sz="1600" dirty="0"/>
              </a:p>
            </p:txBody>
          </p:sp>
          <p:grpSp>
            <p:nvGrpSpPr>
              <p:cNvPr id="29" name="Gruppieren 28"/>
              <p:cNvGrpSpPr/>
              <p:nvPr/>
            </p:nvGrpSpPr>
            <p:grpSpPr>
              <a:xfrm>
                <a:off x="4720059" y="2871178"/>
                <a:ext cx="1905523" cy="565603"/>
                <a:chOff x="4720059" y="2871178"/>
                <a:chExt cx="1905523" cy="565603"/>
              </a:xfrm>
            </p:grpSpPr>
            <p:sp>
              <p:nvSpPr>
                <p:cNvPr id="34" name="AutoShape 151"/>
                <p:cNvSpPr>
                  <a:spLocks noChangeArrowheads="1"/>
                </p:cNvSpPr>
                <p:nvPr/>
              </p:nvSpPr>
              <p:spPr bwMode="auto">
                <a:xfrm>
                  <a:off x="4744563" y="2871178"/>
                  <a:ext cx="1881019"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35" name="AutoShape 152"/>
                <p:cNvSpPr>
                  <a:spLocks noChangeArrowheads="1"/>
                </p:cNvSpPr>
                <p:nvPr/>
              </p:nvSpPr>
              <p:spPr bwMode="auto">
                <a:xfrm>
                  <a:off x="4720666" y="2896781"/>
                  <a:ext cx="1881019"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36" name="Text Box 153"/>
                <p:cNvSpPr txBox="1">
                  <a:spLocks noChangeArrowheads="1"/>
                </p:cNvSpPr>
                <p:nvPr/>
              </p:nvSpPr>
              <p:spPr bwMode="auto">
                <a:xfrm>
                  <a:off x="4720059" y="2898464"/>
                  <a:ext cx="1516901"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System Manager</a:t>
                  </a:r>
                  <a:endParaRPr lang="en-GB" altLang="de-DE" sz="1600" dirty="0">
                    <a:latin typeface="Frutiger 57Cn" pitchFamily="34" charset="0"/>
                    <a:ea typeface="ヒラギノ角ゴ Pro W3" pitchFamily="1" charset="-128"/>
                  </a:endParaRPr>
                </a:p>
              </p:txBody>
            </p:sp>
          </p:grpSp>
          <p:grpSp>
            <p:nvGrpSpPr>
              <p:cNvPr id="30" name="Gruppieren 29"/>
              <p:cNvGrpSpPr/>
              <p:nvPr/>
            </p:nvGrpSpPr>
            <p:grpSpPr>
              <a:xfrm>
                <a:off x="6723517" y="2866481"/>
                <a:ext cx="1928214" cy="570300"/>
                <a:chOff x="6723517" y="2866481"/>
                <a:chExt cx="1928214" cy="570300"/>
              </a:xfrm>
            </p:grpSpPr>
            <p:sp>
              <p:nvSpPr>
                <p:cNvPr id="31" name="AutoShape 151"/>
                <p:cNvSpPr>
                  <a:spLocks noChangeArrowheads="1"/>
                </p:cNvSpPr>
                <p:nvPr/>
              </p:nvSpPr>
              <p:spPr bwMode="auto">
                <a:xfrm>
                  <a:off x="6747414" y="2866481"/>
                  <a:ext cx="1904317"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32" name="AutoShape 152"/>
                <p:cNvSpPr>
                  <a:spLocks noChangeArrowheads="1"/>
                </p:cNvSpPr>
                <p:nvPr/>
              </p:nvSpPr>
              <p:spPr bwMode="auto">
                <a:xfrm>
                  <a:off x="6723517" y="2896781"/>
                  <a:ext cx="1904317"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33" name="Text Box 153"/>
                <p:cNvSpPr txBox="1">
                  <a:spLocks noChangeArrowheads="1"/>
                </p:cNvSpPr>
                <p:nvPr/>
              </p:nvSpPr>
              <p:spPr bwMode="auto">
                <a:xfrm>
                  <a:off x="6724525" y="2897752"/>
                  <a:ext cx="1430636"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Programmierung</a:t>
                  </a:r>
                  <a:endParaRPr lang="en-GB" altLang="de-DE" sz="1600" dirty="0">
                    <a:latin typeface="Frutiger 57Cn" pitchFamily="34" charset="0"/>
                    <a:ea typeface="ヒラギノ角ゴ Pro W3" pitchFamily="1" charset="-128"/>
                  </a:endParaRPr>
                </a:p>
              </p:txBody>
            </p:sp>
          </p:grpSp>
        </p:grpSp>
        <p:grpSp>
          <p:nvGrpSpPr>
            <p:cNvPr id="13" name="Gruppieren 12"/>
            <p:cNvGrpSpPr/>
            <p:nvPr/>
          </p:nvGrpSpPr>
          <p:grpSpPr>
            <a:xfrm>
              <a:off x="383428" y="2520903"/>
              <a:ext cx="4114522" cy="1026777"/>
              <a:chOff x="383428" y="2520903"/>
              <a:chExt cx="4114522" cy="1026777"/>
            </a:xfrm>
          </p:grpSpPr>
          <p:sp>
            <p:nvSpPr>
              <p:cNvPr id="15" name="AutoShape 32"/>
              <p:cNvSpPr>
                <a:spLocks noChangeArrowheads="1"/>
              </p:cNvSpPr>
              <p:nvPr/>
            </p:nvSpPr>
            <p:spPr bwMode="auto">
              <a:xfrm>
                <a:off x="407324" y="2520903"/>
                <a:ext cx="4090626" cy="1008000"/>
              </a:xfrm>
              <a:prstGeom prst="roundRect">
                <a:avLst>
                  <a:gd name="adj" fmla="val 10462"/>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p>
                <a:pPr algn="ctr">
                  <a:spcBef>
                    <a:spcPct val="0"/>
                  </a:spcBef>
                </a:pPr>
                <a:endParaRPr lang="de-DE" altLang="de-DE" sz="1600">
                  <a:ea typeface="ヒラギノ角ゴ Pro W3" pitchFamily="1" charset="-128"/>
                </a:endParaRPr>
              </a:p>
            </p:txBody>
          </p:sp>
          <p:sp>
            <p:nvSpPr>
              <p:cNvPr id="16" name="AutoShape 33"/>
              <p:cNvSpPr>
                <a:spLocks noChangeArrowheads="1"/>
              </p:cNvSpPr>
              <p:nvPr/>
            </p:nvSpPr>
            <p:spPr bwMode="auto">
              <a:xfrm>
                <a:off x="383428" y="2539680"/>
                <a:ext cx="4090626" cy="1008000"/>
              </a:xfrm>
              <a:prstGeom prst="roundRect">
                <a:avLst>
                  <a:gd name="adj" fmla="val 9650"/>
                </a:avLst>
              </a:prstGeom>
              <a:solidFill>
                <a:srgbClr val="00B0D4"/>
              </a:solidFill>
              <a:ln>
                <a:noFill/>
              </a:ln>
            </p:spPr>
            <p:txBody>
              <a:bodyPr wrap="none" anchor="ctr"/>
              <a:lstStyle/>
              <a:p>
                <a:pPr algn="ctr">
                  <a:spcBef>
                    <a:spcPct val="0"/>
                  </a:spcBef>
                </a:pPr>
                <a:r>
                  <a:rPr sz="1600" dirty="0"/>
                  <a:t>    </a:t>
                </a:r>
              </a:p>
            </p:txBody>
          </p:sp>
          <p:sp>
            <p:nvSpPr>
              <p:cNvPr id="17" name="Text Box 34"/>
              <p:cNvSpPr txBox="1">
                <a:spLocks noChangeArrowheads="1"/>
              </p:cNvSpPr>
              <p:nvPr/>
            </p:nvSpPr>
            <p:spPr bwMode="auto">
              <a:xfrm>
                <a:off x="430543" y="2574261"/>
                <a:ext cx="1710513"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sz="1600" b="1" dirty="0"/>
                  <a:t>TwinCAT HMI</a:t>
                </a:r>
                <a:endParaRPr sz="1600" b="1" dirty="0"/>
              </a:p>
            </p:txBody>
          </p:sp>
          <p:grpSp>
            <p:nvGrpSpPr>
              <p:cNvPr id="18" name="Gruppieren 17"/>
              <p:cNvGrpSpPr/>
              <p:nvPr/>
            </p:nvGrpSpPr>
            <p:grpSpPr>
              <a:xfrm>
                <a:off x="518441" y="2865586"/>
                <a:ext cx="1865510" cy="565603"/>
                <a:chOff x="518441" y="2865586"/>
                <a:chExt cx="1865510" cy="565603"/>
              </a:xfrm>
            </p:grpSpPr>
            <p:sp>
              <p:nvSpPr>
                <p:cNvPr id="23" name="AutoShape 151"/>
                <p:cNvSpPr>
                  <a:spLocks noChangeArrowheads="1"/>
                </p:cNvSpPr>
                <p:nvPr/>
              </p:nvSpPr>
              <p:spPr bwMode="auto">
                <a:xfrm>
                  <a:off x="542338" y="2865586"/>
                  <a:ext cx="1841613" cy="54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24" name="AutoShape 152"/>
                <p:cNvSpPr>
                  <a:spLocks noChangeArrowheads="1"/>
                </p:cNvSpPr>
                <p:nvPr/>
              </p:nvSpPr>
              <p:spPr bwMode="auto">
                <a:xfrm>
                  <a:off x="518441" y="2891189"/>
                  <a:ext cx="1841613" cy="540000"/>
                </a:xfrm>
                <a:prstGeom prst="roundRect">
                  <a:avLst>
                    <a:gd name="adj" fmla="val 10352"/>
                  </a:avLst>
                </a:prstGeom>
                <a:solidFill>
                  <a:srgbClr val="96D0E5"/>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25" name="Text Box 153"/>
                <p:cNvSpPr txBox="1">
                  <a:spLocks noChangeArrowheads="1"/>
                </p:cNvSpPr>
                <p:nvPr/>
              </p:nvSpPr>
              <p:spPr bwMode="auto">
                <a:xfrm>
                  <a:off x="520593" y="2892160"/>
                  <a:ext cx="1731648"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TwinCAT HMI </a:t>
                  </a:r>
                  <a:r>
                    <a:rPr lang="de-DE" altLang="de-DE" sz="1600" dirty="0" err="1"/>
                    <a:t>Creator</a:t>
                  </a:r>
                  <a:endParaRPr lang="en-GB" altLang="de-DE" sz="1600" dirty="0">
                    <a:latin typeface="Frutiger 57Cn" pitchFamily="34" charset="0"/>
                    <a:ea typeface="ヒラギノ角ゴ Pro W3" pitchFamily="1" charset="-128"/>
                  </a:endParaRPr>
                </a:p>
              </p:txBody>
            </p:sp>
          </p:grpSp>
          <p:grpSp>
            <p:nvGrpSpPr>
              <p:cNvPr id="19" name="Gruppieren 18"/>
              <p:cNvGrpSpPr/>
              <p:nvPr/>
            </p:nvGrpSpPr>
            <p:grpSpPr>
              <a:xfrm>
                <a:off x="2464430" y="2860889"/>
                <a:ext cx="1890903" cy="576087"/>
                <a:chOff x="2464430" y="2860889"/>
                <a:chExt cx="1890903" cy="576087"/>
              </a:xfrm>
            </p:grpSpPr>
            <p:sp>
              <p:nvSpPr>
                <p:cNvPr id="20" name="AutoShape 151"/>
                <p:cNvSpPr>
                  <a:spLocks noChangeArrowheads="1"/>
                </p:cNvSpPr>
                <p:nvPr/>
              </p:nvSpPr>
              <p:spPr bwMode="auto">
                <a:xfrm>
                  <a:off x="2505782" y="2860889"/>
                  <a:ext cx="1849551" cy="54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21" name="AutoShape 152"/>
                <p:cNvSpPr>
                  <a:spLocks noChangeArrowheads="1"/>
                </p:cNvSpPr>
                <p:nvPr/>
              </p:nvSpPr>
              <p:spPr bwMode="auto">
                <a:xfrm>
                  <a:off x="2481885" y="2891189"/>
                  <a:ext cx="1849551" cy="540000"/>
                </a:xfrm>
                <a:prstGeom prst="roundRect">
                  <a:avLst>
                    <a:gd name="adj" fmla="val 10352"/>
                  </a:avLst>
                </a:prstGeom>
                <a:solidFill>
                  <a:srgbClr val="96D0E5"/>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22" name="Text Box 153"/>
                <p:cNvSpPr txBox="1">
                  <a:spLocks noChangeArrowheads="1"/>
                </p:cNvSpPr>
                <p:nvPr/>
              </p:nvSpPr>
              <p:spPr bwMode="auto">
                <a:xfrm>
                  <a:off x="2464430" y="2892160"/>
                  <a:ext cx="1807459" cy="544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TwinCAT HMI Framework</a:t>
                  </a:r>
                  <a:endParaRPr lang="en-GB" altLang="de-DE" sz="1600" dirty="0">
                    <a:latin typeface="Frutiger 57Cn" pitchFamily="34" charset="0"/>
                    <a:ea typeface="ヒラギノ角ゴ Pro W3" pitchFamily="1" charset="-128"/>
                  </a:endParaRPr>
                </a:p>
              </p:txBody>
            </p:sp>
          </p:grpSp>
        </p:grpSp>
        <p:sp>
          <p:nvSpPr>
            <p:cNvPr id="14" name="Text Box 34"/>
            <p:cNvSpPr txBox="1">
              <a:spLocks noChangeArrowheads="1"/>
            </p:cNvSpPr>
            <p:nvPr/>
          </p:nvSpPr>
          <p:spPr bwMode="auto">
            <a:xfrm>
              <a:off x="292979" y="2233949"/>
              <a:ext cx="1130731"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Visual </a:t>
              </a:r>
              <a:r>
                <a:rPr lang="en-US" sz="1600" dirty="0"/>
                <a:t>Studio</a:t>
              </a:r>
              <a:r>
                <a:rPr lang="en-US" sz="1600" baseline="30000" dirty="0"/>
                <a:t>®</a:t>
              </a:r>
              <a:endParaRPr lang="en-GB" altLang="de-DE" sz="1600" b="1" baseline="30000" dirty="0">
                <a:latin typeface="Frutiger 57Cn" pitchFamily="34" charset="0"/>
                <a:ea typeface="ヒラギノ角ゴ Pro W3" pitchFamily="1" charset="-128"/>
              </a:endParaRPr>
            </a:p>
          </p:txBody>
        </p:sp>
      </p:grpSp>
      <p:sp>
        <p:nvSpPr>
          <p:cNvPr id="37" name="Text Box 590"/>
          <p:cNvSpPr txBox="1">
            <a:spLocks noChangeArrowheads="1"/>
          </p:cNvSpPr>
          <p:nvPr/>
        </p:nvSpPr>
        <p:spPr bwMode="auto">
          <a:xfrm>
            <a:off x="2688707" y="3212976"/>
            <a:ext cx="1984323"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HTTP(S), WS(S)</a:t>
            </a:r>
            <a:endParaRPr lang="en-GB" altLang="de-DE" sz="1600" dirty="0">
              <a:latin typeface="Frutiger 57Cn" pitchFamily="34" charset="0"/>
              <a:ea typeface="ヒラギノ角ゴ Pro W3" pitchFamily="1" charset="-128"/>
            </a:endParaRPr>
          </a:p>
        </p:txBody>
      </p:sp>
      <p:sp>
        <p:nvSpPr>
          <p:cNvPr id="39" name="Text Box 590"/>
          <p:cNvSpPr txBox="1">
            <a:spLocks noChangeArrowheads="1"/>
          </p:cNvSpPr>
          <p:nvPr/>
        </p:nvSpPr>
        <p:spPr bwMode="auto">
          <a:xfrm>
            <a:off x="4755105" y="5349343"/>
            <a:ext cx="72450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ADS</a:t>
            </a:r>
            <a:endParaRPr lang="en-GB" altLang="de-DE" sz="1600" dirty="0">
              <a:latin typeface="Frutiger 57Cn" pitchFamily="34" charset="0"/>
              <a:ea typeface="ヒラギノ角ゴ Pro W3" pitchFamily="1" charset="-128"/>
            </a:endParaRPr>
          </a:p>
        </p:txBody>
      </p:sp>
      <p:sp>
        <p:nvSpPr>
          <p:cNvPr id="40" name="Rechteck 39"/>
          <p:cNvSpPr/>
          <p:nvPr/>
        </p:nvSpPr>
        <p:spPr>
          <a:xfrm>
            <a:off x="4841528" y="5354067"/>
            <a:ext cx="1010459" cy="28023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1600" dirty="0">
              <a:solidFill>
                <a:schemeClr val="bg1"/>
              </a:solidFill>
              <a:latin typeface="Arial" pitchFamily="34" charset="0"/>
              <a:cs typeface="Arial" pitchFamily="34" charset="0"/>
            </a:endParaRPr>
          </a:p>
        </p:txBody>
      </p:sp>
      <p:sp>
        <p:nvSpPr>
          <p:cNvPr id="41" name="AutoShape 32"/>
          <p:cNvSpPr>
            <a:spLocks noChangeArrowheads="1"/>
          </p:cNvSpPr>
          <p:nvPr/>
        </p:nvSpPr>
        <p:spPr bwMode="auto">
          <a:xfrm>
            <a:off x="468982" y="3581147"/>
            <a:ext cx="11256050" cy="1738816"/>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42" name="AutoShape 33"/>
          <p:cNvSpPr>
            <a:spLocks noChangeArrowheads="1"/>
          </p:cNvSpPr>
          <p:nvPr/>
        </p:nvSpPr>
        <p:spPr bwMode="auto">
          <a:xfrm>
            <a:off x="431432" y="3616990"/>
            <a:ext cx="11256050" cy="1738816"/>
          </a:xfrm>
          <a:prstGeom prst="roundRect">
            <a:avLst>
              <a:gd name="adj" fmla="val 3750"/>
            </a:avLst>
          </a:prstGeom>
          <a:solidFill>
            <a:srgbClr val="00B0D4"/>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43" name="Text Box 590"/>
          <p:cNvSpPr txBox="1">
            <a:spLocks noChangeArrowheads="1"/>
          </p:cNvSpPr>
          <p:nvPr/>
        </p:nvSpPr>
        <p:spPr bwMode="auto">
          <a:xfrm>
            <a:off x="458655" y="3717032"/>
            <a:ext cx="250825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Server</a:t>
            </a:r>
            <a:endParaRPr lang="en-GB" altLang="de-DE" sz="1600" b="1" dirty="0">
              <a:latin typeface="Frutiger 57Cn" pitchFamily="34" charset="0"/>
              <a:ea typeface="ヒラギノ角ゴ Pro W3" pitchFamily="1" charset="-128"/>
            </a:endParaRPr>
          </a:p>
        </p:txBody>
      </p:sp>
      <p:grpSp>
        <p:nvGrpSpPr>
          <p:cNvPr id="44" name="Gruppieren 43"/>
          <p:cNvGrpSpPr/>
          <p:nvPr/>
        </p:nvGrpSpPr>
        <p:grpSpPr>
          <a:xfrm>
            <a:off x="565525" y="4068669"/>
            <a:ext cx="10947081" cy="1186792"/>
            <a:chOff x="386093" y="4437795"/>
            <a:chExt cx="8385334" cy="1105697"/>
          </a:xfrm>
        </p:grpSpPr>
        <p:sp>
          <p:nvSpPr>
            <p:cNvPr id="45" name="AutoShape 151"/>
            <p:cNvSpPr>
              <a:spLocks noChangeArrowheads="1"/>
            </p:cNvSpPr>
            <p:nvPr/>
          </p:nvSpPr>
          <p:spPr bwMode="auto">
            <a:xfrm>
              <a:off x="409992" y="4437795"/>
              <a:ext cx="8361435" cy="108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46" name="AutoShape 152"/>
            <p:cNvSpPr>
              <a:spLocks noChangeArrowheads="1"/>
            </p:cNvSpPr>
            <p:nvPr/>
          </p:nvSpPr>
          <p:spPr bwMode="auto">
            <a:xfrm>
              <a:off x="386093" y="4463492"/>
              <a:ext cx="8361437" cy="1080000"/>
            </a:xfrm>
            <a:prstGeom prst="roundRect">
              <a:avLst>
                <a:gd name="adj" fmla="val 10352"/>
              </a:avLst>
            </a:prstGeom>
            <a:solidFill>
              <a:srgbClr val="96D0E5"/>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47" name="Text Box 34"/>
            <p:cNvSpPr txBox="1">
              <a:spLocks noChangeArrowheads="1"/>
            </p:cNvSpPr>
            <p:nvPr/>
          </p:nvSpPr>
          <p:spPr bwMode="auto">
            <a:xfrm>
              <a:off x="415192" y="4537845"/>
              <a:ext cx="2458414"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Server Extension</a:t>
              </a:r>
              <a:endParaRPr sz="1600" dirty="0"/>
            </a:p>
          </p:txBody>
        </p:sp>
        <p:grpSp>
          <p:nvGrpSpPr>
            <p:cNvPr id="48" name="Gruppieren 47"/>
            <p:cNvGrpSpPr/>
            <p:nvPr/>
          </p:nvGrpSpPr>
          <p:grpSpPr>
            <a:xfrm>
              <a:off x="513361" y="4860040"/>
              <a:ext cx="1865510" cy="569210"/>
              <a:chOff x="513361" y="4860040"/>
              <a:chExt cx="1865510" cy="569210"/>
            </a:xfrm>
          </p:grpSpPr>
          <p:sp>
            <p:nvSpPr>
              <p:cNvPr id="61" name="AutoShape 151"/>
              <p:cNvSpPr>
                <a:spLocks noChangeArrowheads="1"/>
              </p:cNvSpPr>
              <p:nvPr/>
            </p:nvSpPr>
            <p:spPr bwMode="auto">
              <a:xfrm>
                <a:off x="537258" y="4860040"/>
                <a:ext cx="1841613"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62" name="AutoShape 152"/>
              <p:cNvSpPr>
                <a:spLocks noChangeArrowheads="1"/>
              </p:cNvSpPr>
              <p:nvPr/>
            </p:nvSpPr>
            <p:spPr bwMode="auto">
              <a:xfrm>
                <a:off x="513361" y="4882036"/>
                <a:ext cx="1841613" cy="547214"/>
              </a:xfrm>
              <a:prstGeom prst="roundRect">
                <a:avLst>
                  <a:gd name="adj" fmla="val 10352"/>
                </a:avLst>
              </a:prstGeom>
              <a:solidFill>
                <a:srgbClr val="BFC7CB"/>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63" name="Text Box 153"/>
              <p:cNvSpPr txBox="1">
                <a:spLocks noChangeArrowheads="1"/>
              </p:cNvSpPr>
              <p:nvPr/>
            </p:nvSpPr>
            <p:spPr bwMode="auto">
              <a:xfrm>
                <a:off x="515513" y="4886614"/>
                <a:ext cx="1731648"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Events</a:t>
                </a:r>
                <a:endParaRPr lang="en-GB" altLang="de-DE" sz="1600" dirty="0">
                  <a:latin typeface="Frutiger 57Cn" pitchFamily="34" charset="0"/>
                  <a:ea typeface="ヒラギノ角ゴ Pro W3" pitchFamily="1" charset="-128"/>
                </a:endParaRPr>
              </a:p>
            </p:txBody>
          </p:sp>
        </p:grpSp>
        <p:grpSp>
          <p:nvGrpSpPr>
            <p:cNvPr id="49" name="Gruppieren 48"/>
            <p:cNvGrpSpPr/>
            <p:nvPr/>
          </p:nvGrpSpPr>
          <p:grpSpPr>
            <a:xfrm>
              <a:off x="2481885" y="4856852"/>
              <a:ext cx="1865510" cy="569210"/>
              <a:chOff x="513361" y="4860040"/>
              <a:chExt cx="1865510" cy="569210"/>
            </a:xfrm>
          </p:grpSpPr>
          <p:sp>
            <p:nvSpPr>
              <p:cNvPr id="58" name="AutoShape 151"/>
              <p:cNvSpPr>
                <a:spLocks noChangeArrowheads="1"/>
              </p:cNvSpPr>
              <p:nvPr/>
            </p:nvSpPr>
            <p:spPr bwMode="auto">
              <a:xfrm>
                <a:off x="537258" y="4860040"/>
                <a:ext cx="1841613"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59" name="AutoShape 152"/>
              <p:cNvSpPr>
                <a:spLocks noChangeArrowheads="1"/>
              </p:cNvSpPr>
              <p:nvPr/>
            </p:nvSpPr>
            <p:spPr bwMode="auto">
              <a:xfrm>
                <a:off x="513361" y="4882036"/>
                <a:ext cx="1841613" cy="547214"/>
              </a:xfrm>
              <a:prstGeom prst="roundRect">
                <a:avLst>
                  <a:gd name="adj" fmla="val 10352"/>
                </a:avLst>
              </a:prstGeom>
              <a:solidFill>
                <a:srgbClr val="BFC7CB"/>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60" name="Text Box 153"/>
              <p:cNvSpPr txBox="1">
                <a:spLocks noChangeArrowheads="1"/>
              </p:cNvSpPr>
              <p:nvPr/>
            </p:nvSpPr>
            <p:spPr bwMode="auto">
              <a:xfrm>
                <a:off x="515513" y="4886614"/>
                <a:ext cx="1731648"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User Management</a:t>
                </a:r>
                <a:endParaRPr lang="en-GB" altLang="de-DE" sz="1600" dirty="0">
                  <a:latin typeface="Frutiger 57Cn" pitchFamily="34" charset="0"/>
                  <a:ea typeface="ヒラギノ角ゴ Pro W3" pitchFamily="1" charset="-128"/>
                </a:endParaRPr>
              </a:p>
            </p:txBody>
          </p:sp>
        </p:grpSp>
        <p:grpSp>
          <p:nvGrpSpPr>
            <p:cNvPr id="50" name="Gruppieren 49"/>
            <p:cNvGrpSpPr/>
            <p:nvPr/>
          </p:nvGrpSpPr>
          <p:grpSpPr>
            <a:xfrm>
              <a:off x="4467837" y="4856852"/>
              <a:ext cx="1865510" cy="569210"/>
              <a:chOff x="513361" y="4860040"/>
              <a:chExt cx="1865510" cy="569210"/>
            </a:xfrm>
          </p:grpSpPr>
          <p:sp>
            <p:nvSpPr>
              <p:cNvPr id="55" name="AutoShape 151"/>
              <p:cNvSpPr>
                <a:spLocks noChangeArrowheads="1"/>
              </p:cNvSpPr>
              <p:nvPr/>
            </p:nvSpPr>
            <p:spPr bwMode="auto">
              <a:xfrm>
                <a:off x="537258" y="4860040"/>
                <a:ext cx="1841613"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56" name="AutoShape 152"/>
              <p:cNvSpPr>
                <a:spLocks noChangeArrowheads="1"/>
              </p:cNvSpPr>
              <p:nvPr/>
            </p:nvSpPr>
            <p:spPr bwMode="auto">
              <a:xfrm>
                <a:off x="513361" y="4882036"/>
                <a:ext cx="1841613" cy="547214"/>
              </a:xfrm>
              <a:prstGeom prst="roundRect">
                <a:avLst>
                  <a:gd name="adj" fmla="val 10352"/>
                </a:avLst>
              </a:prstGeom>
              <a:solidFill>
                <a:srgbClr val="BFC7CB"/>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57" name="Text Box 153"/>
              <p:cNvSpPr txBox="1">
                <a:spLocks noChangeArrowheads="1"/>
              </p:cNvSpPr>
              <p:nvPr/>
            </p:nvSpPr>
            <p:spPr bwMode="auto">
              <a:xfrm>
                <a:off x="515513" y="4886614"/>
                <a:ext cx="1731648"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Custom Extension</a:t>
                </a:r>
                <a:endParaRPr lang="en-GB" altLang="de-DE" sz="1600" dirty="0">
                  <a:latin typeface="Frutiger 57Cn" pitchFamily="34" charset="0"/>
                  <a:ea typeface="ヒラギノ角ゴ Pro W3" pitchFamily="1" charset="-128"/>
                </a:endParaRPr>
              </a:p>
            </p:txBody>
          </p:sp>
        </p:grpSp>
        <p:grpSp>
          <p:nvGrpSpPr>
            <p:cNvPr id="51" name="Gruppieren 50"/>
            <p:cNvGrpSpPr/>
            <p:nvPr/>
          </p:nvGrpSpPr>
          <p:grpSpPr>
            <a:xfrm>
              <a:off x="6475973" y="4855414"/>
              <a:ext cx="1865510" cy="569210"/>
              <a:chOff x="513361" y="4860040"/>
              <a:chExt cx="1865510" cy="569210"/>
            </a:xfrm>
          </p:grpSpPr>
          <p:sp>
            <p:nvSpPr>
              <p:cNvPr id="52" name="AutoShape 151"/>
              <p:cNvSpPr>
                <a:spLocks noChangeArrowheads="1"/>
              </p:cNvSpPr>
              <p:nvPr/>
            </p:nvSpPr>
            <p:spPr bwMode="auto">
              <a:xfrm>
                <a:off x="537258" y="4860040"/>
                <a:ext cx="1841613"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53" name="AutoShape 152"/>
              <p:cNvSpPr>
                <a:spLocks noChangeArrowheads="1"/>
              </p:cNvSpPr>
              <p:nvPr/>
            </p:nvSpPr>
            <p:spPr bwMode="auto">
              <a:xfrm>
                <a:off x="513361" y="4882036"/>
                <a:ext cx="1841613" cy="547214"/>
              </a:xfrm>
              <a:prstGeom prst="roundRect">
                <a:avLst>
                  <a:gd name="adj" fmla="val 10352"/>
                </a:avLst>
              </a:prstGeom>
              <a:solidFill>
                <a:srgbClr val="BFC7CB"/>
              </a:soli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54" name="Text Box 153"/>
              <p:cNvSpPr txBox="1">
                <a:spLocks noChangeArrowheads="1"/>
              </p:cNvSpPr>
              <p:nvPr/>
            </p:nvSpPr>
            <p:spPr bwMode="auto">
              <a:xfrm>
                <a:off x="515513" y="4886614"/>
                <a:ext cx="1731648"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a:t>
                </a:r>
                <a:endParaRPr lang="en-GB" altLang="de-DE" sz="1600" dirty="0">
                  <a:latin typeface="Frutiger 57Cn" pitchFamily="34" charset="0"/>
                  <a:ea typeface="ヒラギノ角ゴ Pro W3" pitchFamily="1" charset="-128"/>
                </a:endParaRPr>
              </a:p>
            </p:txBody>
          </p:sp>
        </p:grpSp>
      </p:grpSp>
      <p:sp>
        <p:nvSpPr>
          <p:cNvPr id="65" name="Text Box 590"/>
          <p:cNvSpPr txBox="1">
            <a:spLocks noChangeArrowheads="1"/>
          </p:cNvSpPr>
          <p:nvPr/>
        </p:nvSpPr>
        <p:spPr bwMode="auto">
          <a:xfrm>
            <a:off x="6145722" y="5445224"/>
            <a:ext cx="72450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ADS</a:t>
            </a:r>
            <a:endParaRPr lang="en-GB" altLang="de-DE" sz="1600" dirty="0">
              <a:latin typeface="Frutiger 57Cn" pitchFamily="34" charset="0"/>
              <a:ea typeface="ヒラギノ角ゴ Pro W3" pitchFamily="1" charset="-128"/>
            </a:endParaRPr>
          </a:p>
        </p:txBody>
      </p:sp>
      <p:cxnSp>
        <p:nvCxnSpPr>
          <p:cNvPr id="66" name="Gerade Verbindung mit Pfeil 65"/>
          <p:cNvCxnSpPr/>
          <p:nvPr/>
        </p:nvCxnSpPr>
        <p:spPr>
          <a:xfrm>
            <a:off x="2723016" y="3056021"/>
            <a:ext cx="0" cy="66173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p:nvPr/>
        </p:nvCxnSpPr>
        <p:spPr>
          <a:xfrm>
            <a:off x="6096700" y="5276731"/>
            <a:ext cx="0" cy="54655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789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dirty="0"/>
              <a:t>Scenarios</a:t>
            </a:r>
          </a:p>
          <a:p>
            <a:r>
              <a:rPr lang="en-US"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543395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AutoShape 32"/>
          <p:cNvSpPr>
            <a:spLocks noChangeArrowheads="1"/>
          </p:cNvSpPr>
          <p:nvPr/>
        </p:nvSpPr>
        <p:spPr bwMode="auto">
          <a:xfrm>
            <a:off x="468982" y="1506690"/>
            <a:ext cx="11291387" cy="1603587"/>
          </a:xfrm>
          <a:prstGeom prst="roundRect">
            <a:avLst>
              <a:gd name="adj" fmla="val 7040"/>
            </a:avLst>
          </a:prstGeom>
          <a:gradFill rotWithShape="0">
            <a:gsLst>
              <a:gs pos="0">
                <a:srgbClr val="95A3AB">
                  <a:lumMod val="50000"/>
                </a:srgbClr>
              </a:gs>
              <a:gs pos="50000">
                <a:srgbClr val="95A3AB">
                  <a:lumMod val="70000"/>
                  <a:lumOff val="30000"/>
                </a:srgbClr>
              </a:gs>
              <a:gs pos="100000">
                <a:srgbClr val="95A3AB">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101" name="AutoShape 33"/>
          <p:cNvSpPr>
            <a:spLocks noChangeArrowheads="1"/>
          </p:cNvSpPr>
          <p:nvPr/>
        </p:nvSpPr>
        <p:spPr bwMode="auto">
          <a:xfrm>
            <a:off x="431432" y="1534992"/>
            <a:ext cx="11305071" cy="1603587"/>
          </a:xfrm>
          <a:prstGeom prst="roundRect">
            <a:avLst>
              <a:gd name="adj" fmla="val 7276"/>
            </a:avLst>
          </a:prstGeom>
          <a:solidFill>
            <a:srgbClr val="95A3AB"/>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102" name="Text Box 34"/>
          <p:cNvSpPr txBox="1">
            <a:spLocks noChangeArrowheads="1"/>
          </p:cNvSpPr>
          <p:nvPr/>
        </p:nvSpPr>
        <p:spPr bwMode="auto">
          <a:xfrm>
            <a:off x="589006" y="1569797"/>
            <a:ext cx="2437210"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sz="1600" b="1" dirty="0"/>
              <a:t>TwinCAT HMI Client</a:t>
            </a:r>
            <a:endParaRPr sz="1600" b="1" dirty="0"/>
          </a:p>
        </p:txBody>
      </p:sp>
      <p:grpSp>
        <p:nvGrpSpPr>
          <p:cNvPr id="103" name="Gruppieren 102"/>
          <p:cNvGrpSpPr/>
          <p:nvPr/>
        </p:nvGrpSpPr>
        <p:grpSpPr>
          <a:xfrm>
            <a:off x="712730" y="1892365"/>
            <a:ext cx="4421193" cy="1115532"/>
            <a:chOff x="533298" y="2414255"/>
            <a:chExt cx="3371896" cy="1026777"/>
          </a:xfrm>
        </p:grpSpPr>
        <p:sp>
          <p:nvSpPr>
            <p:cNvPr id="104" name="AutoShape 32"/>
            <p:cNvSpPr>
              <a:spLocks noChangeArrowheads="1"/>
            </p:cNvSpPr>
            <p:nvPr/>
          </p:nvSpPr>
          <p:spPr bwMode="auto">
            <a:xfrm>
              <a:off x="557194" y="2414255"/>
              <a:ext cx="3348000" cy="1008000"/>
            </a:xfrm>
            <a:prstGeom prst="roundRect">
              <a:avLst>
                <a:gd name="adj" fmla="val 10462"/>
              </a:avLst>
            </a:prstGeom>
            <a:gradFill rotWithShape="0">
              <a:gsLst>
                <a:gs pos="0">
                  <a:srgbClr val="EAECEE">
                    <a:lumMod val="50000"/>
                  </a:srgbClr>
                </a:gs>
                <a:gs pos="50000">
                  <a:srgbClr val="EAECEE">
                    <a:lumMod val="70000"/>
                    <a:lumOff val="30000"/>
                  </a:srgbClr>
                </a:gs>
                <a:gs pos="100000">
                  <a:srgbClr val="EAECEE">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105" name="AutoShape 33"/>
            <p:cNvSpPr>
              <a:spLocks noChangeArrowheads="1"/>
            </p:cNvSpPr>
            <p:nvPr/>
          </p:nvSpPr>
          <p:spPr bwMode="auto">
            <a:xfrm>
              <a:off x="533298" y="2433032"/>
              <a:ext cx="3348000" cy="1008000"/>
            </a:xfrm>
            <a:prstGeom prst="roundRect">
              <a:avLst>
                <a:gd name="adj" fmla="val 9650"/>
              </a:avLst>
            </a:prstGeom>
            <a:solidFill>
              <a:srgbClr val="EAECEE"/>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106" name="Text Box 34"/>
            <p:cNvSpPr txBox="1">
              <a:spLocks noChangeArrowheads="1"/>
            </p:cNvSpPr>
            <p:nvPr/>
          </p:nvSpPr>
          <p:spPr bwMode="auto">
            <a:xfrm>
              <a:off x="583339" y="2478701"/>
              <a:ext cx="170077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sz="1600" b="1" dirty="0"/>
                <a:t>TwinCAT HMI Project</a:t>
              </a:r>
              <a:endParaRPr sz="1600" b="1" dirty="0"/>
            </a:p>
          </p:txBody>
        </p:sp>
        <p:grpSp>
          <p:nvGrpSpPr>
            <p:cNvPr id="107" name="Gruppieren 106"/>
            <p:cNvGrpSpPr/>
            <p:nvPr/>
          </p:nvGrpSpPr>
          <p:grpSpPr>
            <a:xfrm>
              <a:off x="671880" y="2758938"/>
              <a:ext cx="996504" cy="565603"/>
              <a:chOff x="671880" y="2328191"/>
              <a:chExt cx="996504" cy="565603"/>
            </a:xfrm>
          </p:grpSpPr>
          <p:sp>
            <p:nvSpPr>
              <p:cNvPr id="116" name="AutoShape 151"/>
              <p:cNvSpPr>
                <a:spLocks noChangeArrowheads="1"/>
              </p:cNvSpPr>
              <p:nvPr/>
            </p:nvSpPr>
            <p:spPr bwMode="auto">
              <a:xfrm>
                <a:off x="696384" y="2328191"/>
                <a:ext cx="972000"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7" name="AutoShape 152"/>
              <p:cNvSpPr>
                <a:spLocks noChangeArrowheads="1"/>
              </p:cNvSpPr>
              <p:nvPr/>
            </p:nvSpPr>
            <p:spPr bwMode="auto">
              <a:xfrm>
                <a:off x="672487" y="2353794"/>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8" name="Text Box 153"/>
              <p:cNvSpPr txBox="1">
                <a:spLocks noChangeArrowheads="1"/>
              </p:cNvSpPr>
              <p:nvPr/>
            </p:nvSpPr>
            <p:spPr bwMode="auto">
              <a:xfrm>
                <a:off x="671880" y="2361908"/>
                <a:ext cx="89916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Pages</a:t>
                </a:r>
                <a:endParaRPr lang="en-GB" altLang="de-DE" sz="1600" dirty="0">
                  <a:latin typeface="Frutiger 57Cn" pitchFamily="34" charset="0"/>
                  <a:ea typeface="ヒラギノ角ゴ Pro W3" pitchFamily="1" charset="-128"/>
                </a:endParaRPr>
              </a:p>
            </p:txBody>
          </p:sp>
        </p:grpSp>
        <p:grpSp>
          <p:nvGrpSpPr>
            <p:cNvPr id="108" name="Gruppieren 107"/>
            <p:cNvGrpSpPr/>
            <p:nvPr/>
          </p:nvGrpSpPr>
          <p:grpSpPr>
            <a:xfrm>
              <a:off x="1718016" y="2754241"/>
              <a:ext cx="1013017" cy="570300"/>
              <a:chOff x="1689426" y="2323494"/>
              <a:chExt cx="1013017" cy="570300"/>
            </a:xfrm>
          </p:grpSpPr>
          <p:sp>
            <p:nvSpPr>
              <p:cNvPr id="113" name="AutoShape 151"/>
              <p:cNvSpPr>
                <a:spLocks noChangeArrowheads="1"/>
              </p:cNvSpPr>
              <p:nvPr/>
            </p:nvSpPr>
            <p:spPr bwMode="auto">
              <a:xfrm>
                <a:off x="1730443" y="2323494"/>
                <a:ext cx="972000"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114" name="AutoShape 152"/>
              <p:cNvSpPr>
                <a:spLocks noChangeArrowheads="1"/>
              </p:cNvSpPr>
              <p:nvPr/>
            </p:nvSpPr>
            <p:spPr bwMode="auto">
              <a:xfrm>
                <a:off x="1706546" y="2353794"/>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5" name="Text Box 153"/>
              <p:cNvSpPr txBox="1">
                <a:spLocks noChangeArrowheads="1"/>
              </p:cNvSpPr>
              <p:nvPr/>
            </p:nvSpPr>
            <p:spPr bwMode="auto">
              <a:xfrm>
                <a:off x="1689426" y="2361908"/>
                <a:ext cx="963194"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err="1"/>
                  <a:t>Logic</a:t>
                </a:r>
                <a:endParaRPr lang="en-GB" altLang="de-DE" sz="1600" dirty="0">
                  <a:latin typeface="Frutiger 57Cn" pitchFamily="34" charset="0"/>
                  <a:ea typeface="ヒラギノ角ゴ Pro W3" pitchFamily="1" charset="-128"/>
                </a:endParaRPr>
              </a:p>
            </p:txBody>
          </p:sp>
        </p:grpSp>
        <p:grpSp>
          <p:nvGrpSpPr>
            <p:cNvPr id="109" name="Gruppieren 108"/>
            <p:cNvGrpSpPr/>
            <p:nvPr/>
          </p:nvGrpSpPr>
          <p:grpSpPr>
            <a:xfrm>
              <a:off x="2774451" y="2754241"/>
              <a:ext cx="1023852" cy="570300"/>
              <a:chOff x="2774451" y="2323494"/>
              <a:chExt cx="1023852" cy="570300"/>
            </a:xfrm>
          </p:grpSpPr>
          <p:sp>
            <p:nvSpPr>
              <p:cNvPr id="110" name="AutoShape 151"/>
              <p:cNvSpPr>
                <a:spLocks noChangeArrowheads="1"/>
              </p:cNvSpPr>
              <p:nvPr/>
            </p:nvSpPr>
            <p:spPr bwMode="auto">
              <a:xfrm>
                <a:off x="2826303" y="2323494"/>
                <a:ext cx="972000"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111" name="AutoShape 152"/>
              <p:cNvSpPr>
                <a:spLocks noChangeArrowheads="1"/>
              </p:cNvSpPr>
              <p:nvPr/>
            </p:nvSpPr>
            <p:spPr bwMode="auto">
              <a:xfrm>
                <a:off x="2802406" y="2353794"/>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12" name="Text Box 153"/>
              <p:cNvSpPr txBox="1">
                <a:spLocks noChangeArrowheads="1"/>
              </p:cNvSpPr>
              <p:nvPr/>
            </p:nvSpPr>
            <p:spPr bwMode="auto">
              <a:xfrm>
                <a:off x="2774451" y="2361908"/>
                <a:ext cx="999955"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a:t>
                </a:r>
                <a:endParaRPr lang="en-GB" altLang="de-DE" sz="1600" dirty="0">
                  <a:latin typeface="Frutiger 57Cn" pitchFamily="34" charset="0"/>
                  <a:ea typeface="ヒラギノ角ゴ Pro W3" pitchFamily="1" charset="-128"/>
                </a:endParaRPr>
              </a:p>
            </p:txBody>
          </p:sp>
        </p:grpSp>
      </p:grpSp>
      <p:sp>
        <p:nvSpPr>
          <p:cNvPr id="119" name="AutoShape 32"/>
          <p:cNvSpPr>
            <a:spLocks noChangeArrowheads="1"/>
          </p:cNvSpPr>
          <p:nvPr/>
        </p:nvSpPr>
        <p:spPr bwMode="auto">
          <a:xfrm>
            <a:off x="5281543" y="1893986"/>
            <a:ext cx="6240450" cy="1095133"/>
          </a:xfrm>
          <a:prstGeom prst="roundRect">
            <a:avLst>
              <a:gd name="adj" fmla="val 8249"/>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120" name="AutoShape 33"/>
          <p:cNvSpPr>
            <a:spLocks noChangeArrowheads="1"/>
          </p:cNvSpPr>
          <p:nvPr/>
        </p:nvSpPr>
        <p:spPr bwMode="auto">
          <a:xfrm>
            <a:off x="5257647" y="1912763"/>
            <a:ext cx="6240450" cy="1095133"/>
          </a:xfrm>
          <a:prstGeom prst="roundRect">
            <a:avLst>
              <a:gd name="adj" fmla="val 8913"/>
            </a:avLst>
          </a:prstGeom>
          <a:solidFill>
            <a:srgbClr val="00B0D4"/>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121" name="Text Box 34"/>
          <p:cNvSpPr txBox="1">
            <a:spLocks noChangeArrowheads="1"/>
          </p:cNvSpPr>
          <p:nvPr/>
        </p:nvSpPr>
        <p:spPr bwMode="auto">
          <a:xfrm>
            <a:off x="5363888" y="1958267"/>
            <a:ext cx="390014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Framework</a:t>
            </a:r>
            <a:endParaRPr sz="1600" dirty="0"/>
          </a:p>
        </p:txBody>
      </p:sp>
      <p:grpSp>
        <p:nvGrpSpPr>
          <p:cNvPr id="122" name="Gruppieren 121"/>
          <p:cNvGrpSpPr/>
          <p:nvPr/>
        </p:nvGrpSpPr>
        <p:grpSpPr>
          <a:xfrm>
            <a:off x="5479607" y="2282504"/>
            <a:ext cx="1719809" cy="614494"/>
            <a:chOff x="4170522" y="2333783"/>
            <a:chExt cx="996504" cy="565603"/>
          </a:xfrm>
        </p:grpSpPr>
        <p:sp>
          <p:nvSpPr>
            <p:cNvPr id="123" name="AutoShape 151"/>
            <p:cNvSpPr>
              <a:spLocks noChangeArrowheads="1"/>
            </p:cNvSpPr>
            <p:nvPr/>
          </p:nvSpPr>
          <p:spPr bwMode="auto">
            <a:xfrm>
              <a:off x="4195026" y="2333783"/>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4" name="AutoShape 152"/>
            <p:cNvSpPr>
              <a:spLocks noChangeArrowheads="1"/>
            </p:cNvSpPr>
            <p:nvPr/>
          </p:nvSpPr>
          <p:spPr bwMode="auto">
            <a:xfrm>
              <a:off x="4171129" y="235938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5" name="Text Box 153"/>
            <p:cNvSpPr txBox="1">
              <a:spLocks noChangeArrowheads="1"/>
            </p:cNvSpPr>
            <p:nvPr/>
          </p:nvSpPr>
          <p:spPr bwMode="auto">
            <a:xfrm>
              <a:off x="4170522" y="2367500"/>
              <a:ext cx="860804"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Controls</a:t>
              </a:r>
              <a:endParaRPr lang="en-GB" altLang="de-DE" sz="1600" dirty="0">
                <a:latin typeface="Frutiger 57Cn" pitchFamily="34" charset="0"/>
                <a:ea typeface="ヒラギノ角ゴ Pro W3" pitchFamily="1" charset="-128"/>
              </a:endParaRPr>
            </a:p>
          </p:txBody>
        </p:sp>
      </p:grpSp>
      <p:grpSp>
        <p:nvGrpSpPr>
          <p:cNvPr id="126" name="Gruppieren 125"/>
          <p:cNvGrpSpPr/>
          <p:nvPr/>
        </p:nvGrpSpPr>
        <p:grpSpPr>
          <a:xfrm>
            <a:off x="7461646" y="2277401"/>
            <a:ext cx="1719809" cy="619597"/>
            <a:chOff x="5261853" y="2329086"/>
            <a:chExt cx="999005" cy="570300"/>
          </a:xfrm>
        </p:grpSpPr>
        <p:sp>
          <p:nvSpPr>
            <p:cNvPr id="127" name="AutoShape 151"/>
            <p:cNvSpPr>
              <a:spLocks noChangeArrowheads="1"/>
            </p:cNvSpPr>
            <p:nvPr/>
          </p:nvSpPr>
          <p:spPr bwMode="auto">
            <a:xfrm>
              <a:off x="5288858" y="232908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8" name="AutoShape 152"/>
            <p:cNvSpPr>
              <a:spLocks noChangeArrowheads="1"/>
            </p:cNvSpPr>
            <p:nvPr/>
          </p:nvSpPr>
          <p:spPr bwMode="auto">
            <a:xfrm>
              <a:off x="5264961" y="235938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29" name="Text Box 153"/>
            <p:cNvSpPr txBox="1">
              <a:spLocks noChangeArrowheads="1"/>
            </p:cNvSpPr>
            <p:nvPr/>
          </p:nvSpPr>
          <p:spPr bwMode="auto">
            <a:xfrm>
              <a:off x="5261853" y="2367500"/>
              <a:ext cx="84651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API</a:t>
              </a:r>
              <a:endParaRPr lang="en-GB" altLang="de-DE" sz="1600" dirty="0">
                <a:latin typeface="Frutiger 57Cn" pitchFamily="34" charset="0"/>
                <a:ea typeface="ヒラギノ角ゴ Pro W3" pitchFamily="1" charset="-128"/>
              </a:endParaRPr>
            </a:p>
          </p:txBody>
        </p:sp>
      </p:grpSp>
      <p:grpSp>
        <p:nvGrpSpPr>
          <p:cNvPr id="130" name="Gruppieren 129"/>
          <p:cNvGrpSpPr/>
          <p:nvPr/>
        </p:nvGrpSpPr>
        <p:grpSpPr>
          <a:xfrm>
            <a:off x="9443685" y="2269671"/>
            <a:ext cx="1719809" cy="619597"/>
            <a:chOff x="7500313" y="2321356"/>
            <a:chExt cx="999005" cy="570300"/>
          </a:xfrm>
        </p:grpSpPr>
        <p:sp>
          <p:nvSpPr>
            <p:cNvPr id="131" name="AutoShape 151"/>
            <p:cNvSpPr>
              <a:spLocks noChangeArrowheads="1"/>
            </p:cNvSpPr>
            <p:nvPr/>
          </p:nvSpPr>
          <p:spPr bwMode="auto">
            <a:xfrm>
              <a:off x="7527318" y="232135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32" name="AutoShape 152"/>
            <p:cNvSpPr>
              <a:spLocks noChangeArrowheads="1"/>
            </p:cNvSpPr>
            <p:nvPr/>
          </p:nvSpPr>
          <p:spPr bwMode="auto">
            <a:xfrm>
              <a:off x="7503421" y="235165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33" name="Text Box 153"/>
            <p:cNvSpPr txBox="1">
              <a:spLocks noChangeArrowheads="1"/>
            </p:cNvSpPr>
            <p:nvPr/>
          </p:nvSpPr>
          <p:spPr bwMode="auto">
            <a:xfrm>
              <a:off x="7500313" y="2359770"/>
              <a:ext cx="84651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a:t>
              </a:r>
              <a:endParaRPr lang="en-GB" altLang="de-DE" sz="1600" dirty="0">
                <a:latin typeface="Frutiger 57Cn" pitchFamily="34" charset="0"/>
                <a:ea typeface="ヒラギノ角ゴ Pro W3" pitchFamily="1" charset="-128"/>
              </a:endParaRPr>
            </a:p>
          </p:txBody>
        </p:sp>
      </p:grpSp>
      <p:sp>
        <p:nvSpPr>
          <p:cNvPr id="135" name="Text Box 590"/>
          <p:cNvSpPr txBox="1">
            <a:spLocks noChangeArrowheads="1"/>
          </p:cNvSpPr>
          <p:nvPr/>
        </p:nvSpPr>
        <p:spPr bwMode="auto">
          <a:xfrm>
            <a:off x="8167747" y="3210582"/>
            <a:ext cx="788999"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WS(S)</a:t>
            </a:r>
            <a:endParaRPr lang="en-GB" altLang="de-DE" sz="1600" dirty="0">
              <a:latin typeface="Frutiger 57Cn" pitchFamily="34" charset="0"/>
              <a:ea typeface="ヒラギノ角ゴ Pro W3" pitchFamily="1" charset="-128"/>
            </a:endParaRPr>
          </a:p>
        </p:txBody>
      </p:sp>
      <p:sp>
        <p:nvSpPr>
          <p:cNvPr id="4" name="Titel 3"/>
          <p:cNvSpPr>
            <a:spLocks noGrp="1"/>
          </p:cNvSpPr>
          <p:nvPr>
            <p:ph type="title"/>
          </p:nvPr>
        </p:nvSpPr>
        <p:spPr>
          <a:xfrm>
            <a:off x="-1" y="112233"/>
            <a:ext cx="10137600" cy="967921"/>
          </a:xfrm>
        </p:spPr>
        <p:txBody>
          <a:bodyPr/>
          <a:lstStyle/>
          <a:p>
            <a:r>
              <a:rPr lang="de-DE" sz="2000" b="0" dirty="0"/>
              <a:t>TwinCAT HMI | Architecture</a:t>
            </a:r>
            <a:br>
              <a:rPr lang="de-DE" dirty="0"/>
            </a:br>
            <a:r>
              <a:rPr lang="de-DE" dirty="0" err="1"/>
              <a:t>Architecture</a:t>
            </a:r>
            <a:r>
              <a:rPr lang="de-DE" dirty="0"/>
              <a:t> </a:t>
            </a:r>
            <a:r>
              <a:rPr lang="de-DE" dirty="0" err="1"/>
              <a:t>during</a:t>
            </a:r>
            <a:r>
              <a:rPr lang="de-DE" dirty="0"/>
              <a:t> </a:t>
            </a:r>
            <a:r>
              <a:rPr lang="de-DE" dirty="0" err="1"/>
              <a:t>runtime</a:t>
            </a:r>
            <a:endParaRPr lang="de-DE" dirty="0"/>
          </a:p>
        </p:txBody>
      </p:sp>
      <p:grpSp>
        <p:nvGrpSpPr>
          <p:cNvPr id="5" name="Gruppieren 4"/>
          <p:cNvGrpSpPr/>
          <p:nvPr/>
        </p:nvGrpSpPr>
        <p:grpSpPr>
          <a:xfrm>
            <a:off x="431432" y="5838008"/>
            <a:ext cx="8916960" cy="407514"/>
            <a:chOff x="251999" y="5948998"/>
            <a:chExt cx="8671251" cy="379668"/>
          </a:xfrm>
        </p:grpSpPr>
        <p:sp>
          <p:nvSpPr>
            <p:cNvPr id="6" name="AutoShape 32"/>
            <p:cNvSpPr>
              <a:spLocks noChangeArrowheads="1"/>
            </p:cNvSpPr>
            <p:nvPr/>
          </p:nvSpPr>
          <p:spPr bwMode="auto">
            <a:xfrm>
              <a:off x="301250" y="5948998"/>
              <a:ext cx="8622000" cy="324000"/>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7" name="AutoShape 33"/>
            <p:cNvSpPr>
              <a:spLocks noChangeArrowheads="1"/>
            </p:cNvSpPr>
            <p:nvPr/>
          </p:nvSpPr>
          <p:spPr bwMode="auto">
            <a:xfrm>
              <a:off x="252000" y="5984019"/>
              <a:ext cx="8622000" cy="324000"/>
            </a:xfrm>
            <a:prstGeom prst="roundRect">
              <a:avLst>
                <a:gd name="adj" fmla="val 3750"/>
              </a:avLst>
            </a:prstGeom>
            <a:solidFill>
              <a:srgbClr val="9AB72D"/>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8" name="Text Box 590"/>
            <p:cNvSpPr txBox="1">
              <a:spLocks noChangeArrowheads="1"/>
            </p:cNvSpPr>
            <p:nvPr/>
          </p:nvSpPr>
          <p:spPr bwMode="auto">
            <a:xfrm>
              <a:off x="251999" y="6013246"/>
              <a:ext cx="2696650" cy="31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TwinCAT </a:t>
              </a:r>
              <a:r>
                <a:rPr lang="de-DE" altLang="de-DE" sz="1600" dirty="0" err="1"/>
                <a:t>Runtimes</a:t>
              </a:r>
              <a:endParaRPr lang="en-GB" altLang="de-DE" sz="1600" dirty="0">
                <a:latin typeface="Frutiger 57Cn" pitchFamily="34" charset="0"/>
                <a:ea typeface="ヒラギノ角ゴ Pro W3" pitchFamily="1" charset="-128"/>
              </a:endParaRPr>
            </a:p>
          </p:txBody>
        </p:sp>
      </p:grpSp>
      <p:sp>
        <p:nvSpPr>
          <p:cNvPr id="37" name="Text Box 590"/>
          <p:cNvSpPr txBox="1">
            <a:spLocks noChangeArrowheads="1"/>
          </p:cNvSpPr>
          <p:nvPr/>
        </p:nvSpPr>
        <p:spPr bwMode="auto">
          <a:xfrm>
            <a:off x="2688707" y="3212976"/>
            <a:ext cx="1984323"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HTTP(S)</a:t>
            </a:r>
            <a:endParaRPr lang="en-GB" altLang="de-DE" sz="1600" dirty="0">
              <a:latin typeface="Frutiger 57Cn" pitchFamily="34" charset="0"/>
              <a:ea typeface="ヒラギノ角ゴ Pro W3" pitchFamily="1" charset="-128"/>
            </a:endParaRPr>
          </a:p>
        </p:txBody>
      </p:sp>
      <p:sp>
        <p:nvSpPr>
          <p:cNvPr id="39" name="Text Box 590"/>
          <p:cNvSpPr txBox="1">
            <a:spLocks noChangeArrowheads="1"/>
          </p:cNvSpPr>
          <p:nvPr/>
        </p:nvSpPr>
        <p:spPr bwMode="auto">
          <a:xfrm>
            <a:off x="4755105" y="5349343"/>
            <a:ext cx="72450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ADS</a:t>
            </a:r>
            <a:endParaRPr lang="en-GB" altLang="de-DE" sz="1600" dirty="0">
              <a:latin typeface="Frutiger 57Cn" pitchFamily="34" charset="0"/>
              <a:ea typeface="ヒラギノ角ゴ Pro W3" pitchFamily="1" charset="-128"/>
            </a:endParaRPr>
          </a:p>
        </p:txBody>
      </p:sp>
      <p:sp>
        <p:nvSpPr>
          <p:cNvPr id="40" name="Rechteck 39"/>
          <p:cNvSpPr/>
          <p:nvPr/>
        </p:nvSpPr>
        <p:spPr>
          <a:xfrm>
            <a:off x="4841528" y="5354067"/>
            <a:ext cx="1010459" cy="280239"/>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1600" dirty="0">
              <a:solidFill>
                <a:schemeClr val="bg1"/>
              </a:solidFill>
              <a:latin typeface="Arial" pitchFamily="34" charset="0"/>
              <a:cs typeface="Arial" pitchFamily="34" charset="0"/>
            </a:endParaRPr>
          </a:p>
        </p:txBody>
      </p:sp>
      <p:sp>
        <p:nvSpPr>
          <p:cNvPr id="41" name="AutoShape 32"/>
          <p:cNvSpPr>
            <a:spLocks noChangeArrowheads="1"/>
          </p:cNvSpPr>
          <p:nvPr/>
        </p:nvSpPr>
        <p:spPr bwMode="auto">
          <a:xfrm>
            <a:off x="468982" y="3581147"/>
            <a:ext cx="11256050" cy="1738816"/>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ea typeface="ヒラギノ角ゴ Pro W3" pitchFamily="1" charset="-128"/>
            </a:endParaRPr>
          </a:p>
        </p:txBody>
      </p:sp>
      <p:sp>
        <p:nvSpPr>
          <p:cNvPr id="42" name="AutoShape 33"/>
          <p:cNvSpPr>
            <a:spLocks noChangeArrowheads="1"/>
          </p:cNvSpPr>
          <p:nvPr/>
        </p:nvSpPr>
        <p:spPr bwMode="auto">
          <a:xfrm>
            <a:off x="431432" y="3616990"/>
            <a:ext cx="11256050" cy="1738816"/>
          </a:xfrm>
          <a:prstGeom prst="roundRect">
            <a:avLst>
              <a:gd name="adj" fmla="val 3750"/>
            </a:avLst>
          </a:prstGeom>
          <a:solidFill>
            <a:srgbClr val="00B0D4"/>
          </a:solidFill>
          <a:ln>
            <a:noFill/>
          </a:ln>
        </p:spPr>
        <p:txBody>
          <a:bodyPr wrap="none"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r>
              <a:rPr sz="1600" dirty="0"/>
              <a:t>    </a:t>
            </a:r>
          </a:p>
        </p:txBody>
      </p:sp>
      <p:sp>
        <p:nvSpPr>
          <p:cNvPr id="43" name="Text Box 590"/>
          <p:cNvSpPr txBox="1">
            <a:spLocks noChangeArrowheads="1"/>
          </p:cNvSpPr>
          <p:nvPr/>
        </p:nvSpPr>
        <p:spPr bwMode="auto">
          <a:xfrm>
            <a:off x="458655" y="3717032"/>
            <a:ext cx="250825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Server</a:t>
            </a:r>
            <a:endParaRPr lang="en-GB" altLang="de-DE" sz="1600" b="1" dirty="0">
              <a:latin typeface="Frutiger 57Cn" pitchFamily="34" charset="0"/>
              <a:ea typeface="ヒラギノ角ゴ Pro W3" pitchFamily="1" charset="-128"/>
            </a:endParaRPr>
          </a:p>
        </p:txBody>
      </p:sp>
      <p:sp>
        <p:nvSpPr>
          <p:cNvPr id="65" name="Text Box 590"/>
          <p:cNvSpPr txBox="1">
            <a:spLocks noChangeArrowheads="1"/>
          </p:cNvSpPr>
          <p:nvPr/>
        </p:nvSpPr>
        <p:spPr bwMode="auto">
          <a:xfrm>
            <a:off x="6145722" y="5445224"/>
            <a:ext cx="72450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ADS</a:t>
            </a:r>
            <a:endParaRPr lang="en-GB" altLang="de-DE" sz="1600" dirty="0">
              <a:latin typeface="Frutiger 57Cn" pitchFamily="34" charset="0"/>
              <a:ea typeface="ヒラギノ角ゴ Pro W3" pitchFamily="1" charset="-128"/>
            </a:endParaRPr>
          </a:p>
        </p:txBody>
      </p:sp>
      <p:cxnSp>
        <p:nvCxnSpPr>
          <p:cNvPr id="66" name="Gerade Verbindung mit Pfeil 65"/>
          <p:cNvCxnSpPr/>
          <p:nvPr/>
        </p:nvCxnSpPr>
        <p:spPr>
          <a:xfrm>
            <a:off x="2723016" y="3056021"/>
            <a:ext cx="0" cy="110351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p:nvPr/>
        </p:nvCxnSpPr>
        <p:spPr>
          <a:xfrm>
            <a:off x="6096700" y="5276731"/>
            <a:ext cx="0" cy="54655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7" name="Gruppieren 66"/>
          <p:cNvGrpSpPr/>
          <p:nvPr/>
        </p:nvGrpSpPr>
        <p:grpSpPr>
          <a:xfrm>
            <a:off x="5252498" y="4055587"/>
            <a:ext cx="6277009" cy="1175810"/>
            <a:chOff x="3995936" y="4437795"/>
            <a:chExt cx="4775492" cy="1105697"/>
          </a:xfrm>
        </p:grpSpPr>
        <p:sp>
          <p:nvSpPr>
            <p:cNvPr id="68" name="AutoShape 151"/>
            <p:cNvSpPr>
              <a:spLocks noChangeArrowheads="1"/>
            </p:cNvSpPr>
            <p:nvPr/>
          </p:nvSpPr>
          <p:spPr bwMode="auto">
            <a:xfrm>
              <a:off x="4019833" y="4437795"/>
              <a:ext cx="4751595" cy="108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69" name="AutoShape 152"/>
            <p:cNvSpPr>
              <a:spLocks noChangeArrowheads="1"/>
            </p:cNvSpPr>
            <p:nvPr/>
          </p:nvSpPr>
          <p:spPr bwMode="auto">
            <a:xfrm>
              <a:off x="3995936" y="4463492"/>
              <a:ext cx="4751596" cy="1080000"/>
            </a:xfrm>
            <a:prstGeom prst="roundRect">
              <a:avLst>
                <a:gd name="adj" fmla="val 10352"/>
              </a:avLst>
            </a:prstGeom>
            <a:solidFill>
              <a:srgbClr val="96D0E5"/>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70" name="Text Box 34"/>
            <p:cNvSpPr txBox="1">
              <a:spLocks noChangeArrowheads="1"/>
            </p:cNvSpPr>
            <p:nvPr/>
          </p:nvSpPr>
          <p:spPr bwMode="auto">
            <a:xfrm>
              <a:off x="4067815" y="4535542"/>
              <a:ext cx="244432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TwinCAT HMI Server Extension</a:t>
              </a:r>
              <a:endParaRPr sz="1600" dirty="0"/>
            </a:p>
          </p:txBody>
        </p:sp>
        <p:grpSp>
          <p:nvGrpSpPr>
            <p:cNvPr id="73" name="Gruppieren 72"/>
            <p:cNvGrpSpPr/>
            <p:nvPr/>
          </p:nvGrpSpPr>
          <p:grpSpPr>
            <a:xfrm>
              <a:off x="4164172" y="4862429"/>
              <a:ext cx="996504" cy="565603"/>
              <a:chOff x="4164172" y="4862429"/>
              <a:chExt cx="996504" cy="565603"/>
            </a:xfrm>
          </p:grpSpPr>
          <p:sp>
            <p:nvSpPr>
              <p:cNvPr id="86" name="AutoShape 151"/>
              <p:cNvSpPr>
                <a:spLocks noChangeArrowheads="1"/>
              </p:cNvSpPr>
              <p:nvPr/>
            </p:nvSpPr>
            <p:spPr bwMode="auto">
              <a:xfrm>
                <a:off x="4188676" y="4862429"/>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87" name="AutoShape 152"/>
              <p:cNvSpPr>
                <a:spLocks noChangeArrowheads="1"/>
              </p:cNvSpPr>
              <p:nvPr/>
            </p:nvSpPr>
            <p:spPr bwMode="auto">
              <a:xfrm>
                <a:off x="4164779" y="4888032"/>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88" name="Text Box 153"/>
              <p:cNvSpPr txBox="1">
                <a:spLocks noChangeArrowheads="1"/>
              </p:cNvSpPr>
              <p:nvPr/>
            </p:nvSpPr>
            <p:spPr bwMode="auto">
              <a:xfrm>
                <a:off x="4164172" y="4896146"/>
                <a:ext cx="957768"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en-GB" altLang="de-DE" sz="1600" dirty="0">
                    <a:latin typeface="Frutiger 57Cn" pitchFamily="34" charset="0"/>
                    <a:ea typeface="ヒラギノ角ゴ Pro W3" pitchFamily="1" charset="-128"/>
                  </a:rPr>
                  <a:t>Protocols</a:t>
                </a:r>
              </a:p>
            </p:txBody>
          </p:sp>
        </p:grpSp>
        <p:grpSp>
          <p:nvGrpSpPr>
            <p:cNvPr id="76" name="Gruppieren 75"/>
            <p:cNvGrpSpPr/>
            <p:nvPr/>
          </p:nvGrpSpPr>
          <p:grpSpPr>
            <a:xfrm>
              <a:off x="7493963" y="4850002"/>
              <a:ext cx="999005" cy="570300"/>
              <a:chOff x="7500313" y="2321356"/>
              <a:chExt cx="999005" cy="570300"/>
            </a:xfrm>
          </p:grpSpPr>
          <p:sp>
            <p:nvSpPr>
              <p:cNvPr id="77" name="AutoShape 151"/>
              <p:cNvSpPr>
                <a:spLocks noChangeArrowheads="1"/>
              </p:cNvSpPr>
              <p:nvPr/>
            </p:nvSpPr>
            <p:spPr bwMode="auto">
              <a:xfrm>
                <a:off x="7527318" y="232135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78" name="AutoShape 152"/>
              <p:cNvSpPr>
                <a:spLocks noChangeArrowheads="1"/>
              </p:cNvSpPr>
              <p:nvPr/>
            </p:nvSpPr>
            <p:spPr bwMode="auto">
              <a:xfrm>
                <a:off x="7503421" y="235165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79" name="Text Box 153"/>
              <p:cNvSpPr txBox="1">
                <a:spLocks noChangeArrowheads="1"/>
              </p:cNvSpPr>
              <p:nvPr/>
            </p:nvSpPr>
            <p:spPr bwMode="auto">
              <a:xfrm>
                <a:off x="7500313" y="2359770"/>
                <a:ext cx="846512"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a:t>
                </a:r>
                <a:endParaRPr lang="en-GB" altLang="de-DE" sz="1600" dirty="0">
                  <a:latin typeface="Frutiger 57Cn" pitchFamily="34" charset="0"/>
                  <a:ea typeface="ヒラギノ角ゴ Pro W3" pitchFamily="1" charset="-128"/>
                </a:endParaRPr>
              </a:p>
            </p:txBody>
          </p:sp>
        </p:grpSp>
      </p:grpSp>
      <p:sp>
        <p:nvSpPr>
          <p:cNvPr id="89" name="AutoShape 151"/>
          <p:cNvSpPr>
            <a:spLocks noChangeArrowheads="1"/>
          </p:cNvSpPr>
          <p:nvPr/>
        </p:nvSpPr>
        <p:spPr bwMode="auto">
          <a:xfrm>
            <a:off x="577359" y="4057424"/>
            <a:ext cx="4557275" cy="1144979"/>
          </a:xfrm>
          <a:prstGeom prst="roundRect">
            <a:avLst>
              <a:gd name="adj" fmla="val 10352"/>
            </a:avLst>
          </a:prstGeom>
          <a:gradFill rotWithShape="0">
            <a:gsLst>
              <a:gs pos="0">
                <a:srgbClr val="EAECEE">
                  <a:lumMod val="50000"/>
                </a:srgbClr>
              </a:gs>
              <a:gs pos="50000">
                <a:srgbClr val="EAECEE">
                  <a:lumMod val="70000"/>
                  <a:lumOff val="30000"/>
                </a:srgbClr>
              </a:gs>
              <a:gs pos="100000">
                <a:srgbClr val="EAECEE">
                  <a:lumMod val="50000"/>
                </a:srgbClr>
              </a:gs>
            </a:gsLst>
            <a:lin ang="0" scaled="1"/>
          </a:gradFill>
          <a:ln>
            <a:noFill/>
          </a:ln>
        </p:spPr>
        <p:txBody>
          <a:bodyPr wrap="none" anchor="ctr"/>
          <a:lstStyle/>
          <a:p>
            <a:pPr algn="ctr">
              <a:spcBef>
                <a:spcPct val="0"/>
              </a:spcBef>
            </a:pPr>
            <a:endParaRPr lang="de-DE" altLang="de-DE" sz="1400">
              <a:ea typeface="ヒラギノ角ゴ Pro W3" pitchFamily="1" charset="-128"/>
            </a:endParaRPr>
          </a:p>
        </p:txBody>
      </p:sp>
      <p:sp>
        <p:nvSpPr>
          <p:cNvPr id="90" name="AutoShape 152"/>
          <p:cNvSpPr>
            <a:spLocks noChangeArrowheads="1"/>
          </p:cNvSpPr>
          <p:nvPr/>
        </p:nvSpPr>
        <p:spPr bwMode="auto">
          <a:xfrm>
            <a:off x="577359" y="4081264"/>
            <a:ext cx="4537056" cy="1148484"/>
          </a:xfrm>
          <a:prstGeom prst="roundRect">
            <a:avLst>
              <a:gd name="adj" fmla="val 10352"/>
            </a:avLst>
          </a:prstGeom>
          <a:solidFill>
            <a:srgbClr val="EAECEE"/>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400">
              <a:latin typeface="Frutiger 57Cn" pitchFamily="34" charset="0"/>
              <a:ea typeface="ヒラギノ角ゴ Pro W3" pitchFamily="1" charset="-128"/>
            </a:endParaRPr>
          </a:p>
        </p:txBody>
      </p:sp>
      <p:sp>
        <p:nvSpPr>
          <p:cNvPr id="91" name="Text Box 34"/>
          <p:cNvSpPr txBox="1">
            <a:spLocks noChangeArrowheads="1"/>
          </p:cNvSpPr>
          <p:nvPr/>
        </p:nvSpPr>
        <p:spPr bwMode="auto">
          <a:xfrm>
            <a:off x="627161" y="4190541"/>
            <a:ext cx="177236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b="1" dirty="0"/>
              <a:t>WWW Root</a:t>
            </a:r>
            <a:endParaRPr sz="1600" dirty="0"/>
          </a:p>
        </p:txBody>
      </p:sp>
      <p:grpSp>
        <p:nvGrpSpPr>
          <p:cNvPr id="92" name="Gruppieren 91"/>
          <p:cNvGrpSpPr/>
          <p:nvPr/>
        </p:nvGrpSpPr>
        <p:grpSpPr>
          <a:xfrm>
            <a:off x="715964" y="4508877"/>
            <a:ext cx="2015595" cy="601468"/>
            <a:chOff x="529270" y="4856837"/>
            <a:chExt cx="1573403" cy="565603"/>
          </a:xfrm>
        </p:grpSpPr>
        <p:sp>
          <p:nvSpPr>
            <p:cNvPr id="93" name="AutoShape 151"/>
            <p:cNvSpPr>
              <a:spLocks noChangeArrowheads="1"/>
            </p:cNvSpPr>
            <p:nvPr/>
          </p:nvSpPr>
          <p:spPr bwMode="auto">
            <a:xfrm>
              <a:off x="555621" y="4856837"/>
              <a:ext cx="1547052" cy="540000"/>
            </a:xfrm>
            <a:prstGeom prst="roundRect">
              <a:avLst>
                <a:gd name="adj" fmla="val 10352"/>
              </a:avLst>
            </a:prstGeom>
            <a:gradFill rotWithShape="0">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94" name="AutoShape 152"/>
            <p:cNvSpPr>
              <a:spLocks noChangeArrowheads="1"/>
            </p:cNvSpPr>
            <p:nvPr/>
          </p:nvSpPr>
          <p:spPr bwMode="auto">
            <a:xfrm>
              <a:off x="529270" y="4882440"/>
              <a:ext cx="1547052"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95" name="Text Box 153"/>
            <p:cNvSpPr txBox="1">
              <a:spLocks noChangeArrowheads="1"/>
            </p:cNvSpPr>
            <p:nvPr/>
          </p:nvSpPr>
          <p:spPr bwMode="auto">
            <a:xfrm>
              <a:off x="531772" y="4890554"/>
              <a:ext cx="1416741"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Content</a:t>
              </a:r>
              <a:endParaRPr lang="en-GB" altLang="de-DE" sz="1600" dirty="0">
                <a:latin typeface="Frutiger 57Cn" pitchFamily="34" charset="0"/>
                <a:ea typeface="ヒラギノ角ゴ Pro W3" pitchFamily="1" charset="-128"/>
              </a:endParaRPr>
            </a:p>
          </p:txBody>
        </p:sp>
      </p:grpSp>
      <p:grpSp>
        <p:nvGrpSpPr>
          <p:cNvPr id="96" name="Gruppieren 95"/>
          <p:cNvGrpSpPr/>
          <p:nvPr/>
        </p:nvGrpSpPr>
        <p:grpSpPr>
          <a:xfrm>
            <a:off x="2815667" y="4508945"/>
            <a:ext cx="2197141" cy="601399"/>
            <a:chOff x="2204645" y="4856902"/>
            <a:chExt cx="1571698" cy="565538"/>
          </a:xfrm>
        </p:grpSpPr>
        <p:sp>
          <p:nvSpPr>
            <p:cNvPr id="97" name="AutoShape 151"/>
            <p:cNvSpPr>
              <a:spLocks noChangeArrowheads="1"/>
            </p:cNvSpPr>
            <p:nvPr/>
          </p:nvSpPr>
          <p:spPr bwMode="auto">
            <a:xfrm>
              <a:off x="2232659" y="4856902"/>
              <a:ext cx="1543684" cy="540000"/>
            </a:xfrm>
            <a:prstGeom prst="roundRect">
              <a:avLst>
                <a:gd name="adj" fmla="val 10352"/>
              </a:avLst>
            </a:prstGeom>
            <a:gradFill rotWithShape="0">
              <a:gsLst>
                <a:gs pos="0">
                  <a:srgbClr val="96D0E5">
                    <a:lumMod val="50000"/>
                  </a:srgbClr>
                </a:gs>
                <a:gs pos="50000">
                  <a:srgbClr val="96D0E5">
                    <a:lumMod val="70000"/>
                    <a:lumOff val="30000"/>
                  </a:srgbClr>
                </a:gs>
                <a:gs pos="100000">
                  <a:srgbClr val="96D0E5">
                    <a:lumMod val="50000"/>
                  </a:srgbClr>
                </a:gs>
              </a:gsLst>
              <a:lin ang="0" scaled="1"/>
            </a:gradFill>
            <a:ln>
              <a:noFill/>
            </a:ln>
            <a:effectLst/>
          </p:spPr>
          <p:txBody>
            <a:bodyPr anchor="ctr"/>
            <a:lstStyle/>
            <a:p>
              <a:pPr algn="ctr">
                <a:spcBef>
                  <a:spcPct val="0"/>
                </a:spcBef>
              </a:pPr>
              <a:endParaRPr lang="de-DE" altLang="de-DE" sz="1600">
                <a:latin typeface="Frutiger 57Cn" pitchFamily="34" charset="0"/>
                <a:ea typeface="ヒラギノ角ゴ Pro W3" pitchFamily="1" charset="-128"/>
              </a:endParaRPr>
            </a:p>
          </p:txBody>
        </p:sp>
        <p:sp>
          <p:nvSpPr>
            <p:cNvPr id="98" name="AutoShape 152"/>
            <p:cNvSpPr>
              <a:spLocks noChangeArrowheads="1"/>
            </p:cNvSpPr>
            <p:nvPr/>
          </p:nvSpPr>
          <p:spPr bwMode="auto">
            <a:xfrm>
              <a:off x="2204645" y="4882440"/>
              <a:ext cx="1543684" cy="540000"/>
            </a:xfrm>
            <a:prstGeom prst="roundRect">
              <a:avLst>
                <a:gd name="adj" fmla="val 10352"/>
              </a:avLst>
            </a:prstGeom>
            <a:solidFill>
              <a:srgbClr val="96D0E5"/>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99" name="Text Box 153"/>
            <p:cNvSpPr txBox="1">
              <a:spLocks noChangeArrowheads="1"/>
            </p:cNvSpPr>
            <p:nvPr/>
          </p:nvSpPr>
          <p:spPr bwMode="auto">
            <a:xfrm>
              <a:off x="2266830" y="4890554"/>
              <a:ext cx="1410940"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sz="1600" dirty="0"/>
                <a:t>Framework</a:t>
              </a:r>
              <a:endParaRPr lang="en-GB" altLang="de-DE" sz="1600" dirty="0">
                <a:latin typeface="Frutiger 57Cn" pitchFamily="34" charset="0"/>
                <a:ea typeface="ヒラギノ角ゴ Pro W3" pitchFamily="1" charset="-128"/>
              </a:endParaRPr>
            </a:p>
          </p:txBody>
        </p:sp>
      </p:grpSp>
      <p:cxnSp>
        <p:nvCxnSpPr>
          <p:cNvPr id="134" name="Gerade Verbindung mit Pfeil 133"/>
          <p:cNvCxnSpPr/>
          <p:nvPr/>
        </p:nvCxnSpPr>
        <p:spPr>
          <a:xfrm>
            <a:off x="8130301" y="3095845"/>
            <a:ext cx="2" cy="57622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6" name="Gruppieren 135"/>
          <p:cNvGrpSpPr/>
          <p:nvPr/>
        </p:nvGrpSpPr>
        <p:grpSpPr>
          <a:xfrm>
            <a:off x="9443685" y="5838012"/>
            <a:ext cx="2361706" cy="410631"/>
            <a:chOff x="7521384" y="5949280"/>
            <a:chExt cx="1448541" cy="418632"/>
          </a:xfrm>
        </p:grpSpPr>
        <p:sp>
          <p:nvSpPr>
            <p:cNvPr id="137" name="AutoShape 32"/>
            <p:cNvSpPr>
              <a:spLocks noChangeArrowheads="1"/>
            </p:cNvSpPr>
            <p:nvPr/>
          </p:nvSpPr>
          <p:spPr bwMode="auto">
            <a:xfrm>
              <a:off x="7544174" y="5949280"/>
              <a:ext cx="1352615" cy="324000"/>
            </a:xfrm>
            <a:prstGeom prst="roundRect">
              <a:avLst>
                <a:gd name="adj" fmla="val 3824"/>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000">
                <a:latin typeface="Frutiger 57Cn" pitchFamily="34" charset="0"/>
                <a:ea typeface="ヒラギノ角ゴ Pro W3" pitchFamily="1" charset="-128"/>
              </a:endParaRPr>
            </a:p>
          </p:txBody>
        </p:sp>
        <p:sp>
          <p:nvSpPr>
            <p:cNvPr id="138" name="AutoShape 33"/>
            <p:cNvSpPr>
              <a:spLocks noChangeArrowheads="1"/>
            </p:cNvSpPr>
            <p:nvPr/>
          </p:nvSpPr>
          <p:spPr bwMode="auto">
            <a:xfrm>
              <a:off x="7521384" y="5986595"/>
              <a:ext cx="1352615" cy="324000"/>
            </a:xfrm>
            <a:prstGeom prst="roundRect">
              <a:avLst>
                <a:gd name="adj" fmla="val 3750"/>
              </a:avLst>
            </a:prstGeom>
            <a:solidFill>
              <a:srgbClr val="BFC7CB"/>
            </a:solidFill>
            <a:ln>
              <a:noFill/>
            </a:ln>
            <a:effectLst/>
          </p:spPr>
          <p:txBody>
            <a:bodyPr anchor="ctr"/>
            <a:lstStyle/>
            <a:p>
              <a:pPr algn="ctr">
                <a:spcBef>
                  <a:spcPct val="0"/>
                </a:spcBef>
              </a:pPr>
              <a:r>
                <a:rPr sz="1000" dirty="0">
                  <a:latin typeface="Frutiger 57Cn" pitchFamily="34" charset="0"/>
                  <a:ea typeface="ヒラギノ角ゴ Pro W3" pitchFamily="1" charset="-128"/>
                </a:rPr>
                <a:t>    </a:t>
              </a:r>
            </a:p>
          </p:txBody>
        </p:sp>
        <p:sp>
          <p:nvSpPr>
            <p:cNvPr id="139" name="Text Box 590"/>
            <p:cNvSpPr txBox="1">
              <a:spLocks noChangeArrowheads="1"/>
            </p:cNvSpPr>
            <p:nvPr/>
          </p:nvSpPr>
          <p:spPr bwMode="auto">
            <a:xfrm>
              <a:off x="7529439" y="6022761"/>
              <a:ext cx="1440486" cy="345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600" dirty="0"/>
                <a:t>3</a:t>
              </a:r>
              <a:r>
                <a:rPr lang="de-DE" altLang="de-DE" sz="1600" baseline="30000" dirty="0"/>
                <a:t>rd</a:t>
              </a:r>
              <a:r>
                <a:rPr lang="de-DE" altLang="de-DE" sz="1600" dirty="0"/>
                <a:t> Party Runtimes</a:t>
              </a:r>
              <a:endParaRPr lang="en-GB" altLang="de-DE" sz="1600" dirty="0">
                <a:latin typeface="Frutiger 57Cn" pitchFamily="34" charset="0"/>
                <a:ea typeface="ヒラギノ角ゴ Pro W3" pitchFamily="1" charset="-128"/>
              </a:endParaRPr>
            </a:p>
          </p:txBody>
        </p:sp>
      </p:grpSp>
      <p:grpSp>
        <p:nvGrpSpPr>
          <p:cNvPr id="140" name="Gruppieren 139"/>
          <p:cNvGrpSpPr/>
          <p:nvPr/>
        </p:nvGrpSpPr>
        <p:grpSpPr>
          <a:xfrm>
            <a:off x="7457372" y="4464714"/>
            <a:ext cx="1719809" cy="619597"/>
            <a:chOff x="5261853" y="2329086"/>
            <a:chExt cx="999005" cy="570300"/>
          </a:xfrm>
        </p:grpSpPr>
        <p:sp>
          <p:nvSpPr>
            <p:cNvPr id="141" name="AutoShape 151"/>
            <p:cNvSpPr>
              <a:spLocks noChangeArrowheads="1"/>
            </p:cNvSpPr>
            <p:nvPr/>
          </p:nvSpPr>
          <p:spPr bwMode="auto">
            <a:xfrm>
              <a:off x="5288858" y="2329086"/>
              <a:ext cx="972000" cy="540000"/>
            </a:xfrm>
            <a:prstGeom prst="roundRect">
              <a:avLst>
                <a:gd name="adj" fmla="val 10352"/>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42" name="AutoShape 152"/>
            <p:cNvSpPr>
              <a:spLocks noChangeArrowheads="1"/>
            </p:cNvSpPr>
            <p:nvPr/>
          </p:nvSpPr>
          <p:spPr bwMode="auto">
            <a:xfrm>
              <a:off x="5264961" y="2359386"/>
              <a:ext cx="972000" cy="540000"/>
            </a:xfrm>
            <a:prstGeom prst="roundRect">
              <a:avLst>
                <a:gd name="adj" fmla="val 10352"/>
              </a:avLst>
            </a:prstGeom>
            <a:solidFill>
              <a:srgbClr val="BFC7CB"/>
            </a:solidFill>
            <a:ln>
              <a:noFill/>
            </a:ln>
            <a:effectLst/>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FontTx/>
                <a:buNone/>
              </a:pPr>
              <a:endParaRPr lang="de-DE" altLang="de-DE" sz="1600">
                <a:latin typeface="Frutiger 57Cn" pitchFamily="34" charset="0"/>
                <a:ea typeface="ヒラギノ角ゴ Pro W3" pitchFamily="1" charset="-128"/>
              </a:endParaRPr>
            </a:p>
          </p:txBody>
        </p:sp>
        <p:sp>
          <p:nvSpPr>
            <p:cNvPr id="143" name="Text Box 153"/>
            <p:cNvSpPr txBox="1">
              <a:spLocks noChangeArrowheads="1"/>
            </p:cNvSpPr>
            <p:nvPr/>
          </p:nvSpPr>
          <p:spPr bwMode="auto">
            <a:xfrm>
              <a:off x="5261853" y="2367500"/>
              <a:ext cx="846512" cy="31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pPr>
              <a:r>
                <a:rPr lang="de-DE" altLang="de-DE" sz="1600" dirty="0"/>
                <a:t>Events</a:t>
              </a:r>
              <a:endParaRPr lang="en-GB" altLang="de-DE" sz="1600" dirty="0">
                <a:latin typeface="Frutiger 57Cn" pitchFamily="34" charset="0"/>
                <a:ea typeface="ヒラギノ角ゴ Pro W3" pitchFamily="1" charset="-128"/>
              </a:endParaRPr>
            </a:p>
          </p:txBody>
        </p:sp>
      </p:grpSp>
    </p:spTree>
    <p:extLst>
      <p:ext uri="{BB962C8B-B14F-4D97-AF65-F5344CB8AC3E}">
        <p14:creationId xmlns:p14="http://schemas.microsoft.com/office/powerpoint/2010/main" val="33525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b="1" dirty="0"/>
              <a:t>Scenarios</a:t>
            </a:r>
            <a:endParaRPr lang="en-US" dirty="0"/>
          </a:p>
          <a:p>
            <a:r>
              <a:rPr lang="en-US"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1747215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err="1"/>
              <a:t>Local</a:t>
            </a:r>
            <a:r>
              <a:rPr lang="de-DE" dirty="0"/>
              <a:t> </a:t>
            </a:r>
            <a:r>
              <a:rPr lang="de-DE" dirty="0" err="1"/>
              <a:t>client</a:t>
            </a:r>
            <a:endParaRPr lang="de-DE" dirty="0"/>
          </a:p>
        </p:txBody>
      </p:sp>
      <p:cxnSp>
        <p:nvCxnSpPr>
          <p:cNvPr id="5" name="Gerader Verbinder 4"/>
          <p:cNvCxnSpPr/>
          <p:nvPr/>
        </p:nvCxnSpPr>
        <p:spPr>
          <a:xfrm>
            <a:off x="6095999" y="3131443"/>
            <a:ext cx="0" cy="1581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AutoShape 27"/>
          <p:cNvSpPr>
            <a:spLocks noChangeArrowheads="1"/>
          </p:cNvSpPr>
          <p:nvPr/>
        </p:nvSpPr>
        <p:spPr bwMode="auto">
          <a:xfrm>
            <a:off x="4828597" y="2831352"/>
            <a:ext cx="2572402" cy="4068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7" name="AutoShape 28"/>
          <p:cNvSpPr>
            <a:spLocks noChangeArrowheads="1"/>
          </p:cNvSpPr>
          <p:nvPr/>
        </p:nvSpPr>
        <p:spPr bwMode="auto">
          <a:xfrm>
            <a:off x="4790999" y="2869906"/>
            <a:ext cx="2572402" cy="4068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a:t>
            </a:r>
          </a:p>
        </p:txBody>
      </p:sp>
      <p:sp>
        <p:nvSpPr>
          <p:cNvPr id="8" name="Textfeld 7"/>
          <p:cNvSpPr txBox="1"/>
          <p:nvPr/>
        </p:nvSpPr>
        <p:spPr>
          <a:xfrm>
            <a:off x="6092943" y="3815519"/>
            <a:ext cx="1191188" cy="369332"/>
          </a:xfrm>
          <a:prstGeom prst="rect">
            <a:avLst/>
          </a:prstGeom>
          <a:noFill/>
        </p:spPr>
        <p:txBody>
          <a:bodyPr wrap="square" rtlCol="0">
            <a:spAutoFit/>
          </a:bodyPr>
          <a:lstStyle/>
          <a:p>
            <a:r>
              <a:rPr lang="de-DE" dirty="0"/>
              <a:t>DVI/USB</a:t>
            </a:r>
          </a:p>
        </p:txBody>
      </p:sp>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000" y="1270942"/>
            <a:ext cx="2121999" cy="1421837"/>
          </a:xfrm>
          <a:prstGeom prst="rect">
            <a:avLst/>
          </a:prstGeom>
        </p:spPr>
      </p:pic>
      <p:grpSp>
        <p:nvGrpSpPr>
          <p:cNvPr id="10" name="Gruppieren 9"/>
          <p:cNvGrpSpPr/>
          <p:nvPr/>
        </p:nvGrpSpPr>
        <p:grpSpPr>
          <a:xfrm>
            <a:off x="4791931" y="4686235"/>
            <a:ext cx="2606748" cy="1977601"/>
            <a:chOff x="3267932" y="4591152"/>
            <a:chExt cx="2606748" cy="1977601"/>
          </a:xfrm>
        </p:grpSpPr>
        <p:sp>
          <p:nvSpPr>
            <p:cNvPr id="11" name="AutoShape 27"/>
            <p:cNvSpPr>
              <a:spLocks noChangeArrowheads="1"/>
            </p:cNvSpPr>
            <p:nvPr/>
          </p:nvSpPr>
          <p:spPr bwMode="auto">
            <a:xfrm>
              <a:off x="3305483" y="4591152"/>
              <a:ext cx="2569197" cy="19440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2" name="AutoShape 28"/>
            <p:cNvSpPr>
              <a:spLocks noChangeArrowheads="1"/>
            </p:cNvSpPr>
            <p:nvPr/>
          </p:nvSpPr>
          <p:spPr bwMode="auto">
            <a:xfrm>
              <a:off x="3267932" y="4624753"/>
              <a:ext cx="2569197" cy="19440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3" name="AutoShape 32"/>
            <p:cNvSpPr>
              <a:spLocks noChangeArrowheads="1"/>
            </p:cNvSpPr>
            <p:nvPr/>
          </p:nvSpPr>
          <p:spPr bwMode="auto">
            <a:xfrm>
              <a:off x="3340743" y="5216198"/>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4" name="Textfeld 13"/>
            <p:cNvSpPr txBox="1"/>
            <p:nvPr/>
          </p:nvSpPr>
          <p:spPr>
            <a:xfrm>
              <a:off x="3355394" y="6153337"/>
              <a:ext cx="2433211" cy="369332"/>
            </a:xfrm>
            <a:prstGeom prst="rect">
              <a:avLst/>
            </a:prstGeom>
            <a:noFill/>
          </p:spPr>
          <p:txBody>
            <a:bodyPr wrap="square" rtlCol="0">
              <a:spAutoFit/>
            </a:bodyPr>
            <a:lstStyle/>
            <a:p>
              <a:r>
                <a:rPr lang="de-DE" dirty="0"/>
                <a:t>PC</a:t>
              </a:r>
            </a:p>
          </p:txBody>
        </p:sp>
        <p:sp>
          <p:nvSpPr>
            <p:cNvPr id="15" name="AutoShape 32"/>
            <p:cNvSpPr>
              <a:spLocks noChangeArrowheads="1"/>
            </p:cNvSpPr>
            <p:nvPr/>
          </p:nvSpPr>
          <p:spPr bwMode="auto">
            <a:xfrm>
              <a:off x="3343142" y="472928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6" name="AutoShape 33"/>
            <p:cNvSpPr>
              <a:spLocks noChangeArrowheads="1"/>
            </p:cNvSpPr>
            <p:nvPr/>
          </p:nvSpPr>
          <p:spPr bwMode="auto">
            <a:xfrm>
              <a:off x="3321171" y="475420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a:t>
              </a:r>
            </a:p>
          </p:txBody>
        </p:sp>
        <p:sp>
          <p:nvSpPr>
            <p:cNvPr id="17" name="AutoShape 33"/>
            <p:cNvSpPr>
              <a:spLocks noChangeArrowheads="1"/>
            </p:cNvSpPr>
            <p:nvPr/>
          </p:nvSpPr>
          <p:spPr bwMode="auto">
            <a:xfrm>
              <a:off x="3318772" y="5238999"/>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a:t>
              </a:r>
            </a:p>
          </p:txBody>
        </p:sp>
        <p:sp>
          <p:nvSpPr>
            <p:cNvPr id="18" name="AutoShape 32"/>
            <p:cNvSpPr>
              <a:spLocks noChangeArrowheads="1"/>
            </p:cNvSpPr>
            <p:nvPr/>
          </p:nvSpPr>
          <p:spPr bwMode="auto">
            <a:xfrm>
              <a:off x="3342667" y="5694577"/>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9" name="AutoShape 33"/>
            <p:cNvSpPr>
              <a:spLocks noChangeArrowheads="1"/>
            </p:cNvSpPr>
            <p:nvPr/>
          </p:nvSpPr>
          <p:spPr bwMode="auto">
            <a:xfrm>
              <a:off x="3318771" y="5719293"/>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endParaRPr dirty="0"/>
            </a:p>
          </p:txBody>
        </p:sp>
      </p:grpSp>
    </p:spTree>
    <p:extLst>
      <p:ext uri="{BB962C8B-B14F-4D97-AF65-F5344CB8AC3E}">
        <p14:creationId xmlns:p14="http://schemas.microsoft.com/office/powerpoint/2010/main" val="305398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Gewinkelte Verbindung 39"/>
          <p:cNvCxnSpPr/>
          <p:nvPr/>
        </p:nvCxnSpPr>
        <p:spPr>
          <a:xfrm rot="16200000" flipH="1">
            <a:off x="6336087" y="-1082633"/>
            <a:ext cx="12700" cy="9324000"/>
          </a:xfrm>
          <a:prstGeom prst="bentConnector3">
            <a:avLst>
              <a:gd name="adj1" fmla="val 4082929"/>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a:t>Multi-client</a:t>
            </a:r>
          </a:p>
        </p:txBody>
      </p:sp>
      <p:cxnSp>
        <p:nvCxnSpPr>
          <p:cNvPr id="3" name="Gerader Verbinder 2"/>
          <p:cNvCxnSpPr/>
          <p:nvPr/>
        </p:nvCxnSpPr>
        <p:spPr>
          <a:xfrm>
            <a:off x="6099800" y="3663554"/>
            <a:ext cx="0" cy="1313618"/>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b="668"/>
          <a:stretch/>
        </p:blipFill>
        <p:spPr>
          <a:xfrm>
            <a:off x="5608867" y="1323808"/>
            <a:ext cx="950202" cy="1333831"/>
          </a:xfrm>
          <a:prstGeom prst="rect">
            <a:avLst/>
          </a:prstGeom>
        </p:spPr>
      </p:pic>
      <p:grpSp>
        <p:nvGrpSpPr>
          <p:cNvPr id="6" name="Gruppieren 5"/>
          <p:cNvGrpSpPr/>
          <p:nvPr/>
        </p:nvGrpSpPr>
        <p:grpSpPr>
          <a:xfrm>
            <a:off x="4795732" y="4686235"/>
            <a:ext cx="2606748" cy="1977601"/>
            <a:chOff x="3267932" y="4591152"/>
            <a:chExt cx="2606748" cy="1977601"/>
          </a:xfrm>
        </p:grpSpPr>
        <p:sp>
          <p:nvSpPr>
            <p:cNvPr id="7" name="AutoShape 27"/>
            <p:cNvSpPr>
              <a:spLocks noChangeArrowheads="1"/>
            </p:cNvSpPr>
            <p:nvPr/>
          </p:nvSpPr>
          <p:spPr bwMode="auto">
            <a:xfrm>
              <a:off x="3305483" y="4591152"/>
              <a:ext cx="2569197" cy="19440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8" name="AutoShape 28"/>
            <p:cNvSpPr>
              <a:spLocks noChangeArrowheads="1"/>
            </p:cNvSpPr>
            <p:nvPr/>
          </p:nvSpPr>
          <p:spPr bwMode="auto">
            <a:xfrm>
              <a:off x="3267932" y="4624753"/>
              <a:ext cx="2569197" cy="19440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9" name="AutoShape 32"/>
            <p:cNvSpPr>
              <a:spLocks noChangeArrowheads="1"/>
            </p:cNvSpPr>
            <p:nvPr/>
          </p:nvSpPr>
          <p:spPr bwMode="auto">
            <a:xfrm>
              <a:off x="3340743" y="5216198"/>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0" name="Textfeld 9"/>
            <p:cNvSpPr txBox="1"/>
            <p:nvPr/>
          </p:nvSpPr>
          <p:spPr>
            <a:xfrm>
              <a:off x="3355394" y="6153337"/>
              <a:ext cx="2433211" cy="369332"/>
            </a:xfrm>
            <a:prstGeom prst="rect">
              <a:avLst/>
            </a:prstGeom>
            <a:noFill/>
          </p:spPr>
          <p:txBody>
            <a:bodyPr wrap="square" rtlCol="0">
              <a:spAutoFit/>
            </a:bodyPr>
            <a:lstStyle/>
            <a:p>
              <a:r>
                <a:rPr lang="de-DE" dirty="0"/>
                <a:t>Panel PC</a:t>
              </a:r>
            </a:p>
          </p:txBody>
        </p:sp>
        <p:sp>
          <p:nvSpPr>
            <p:cNvPr id="11" name="AutoShape 32"/>
            <p:cNvSpPr>
              <a:spLocks noChangeArrowheads="1"/>
            </p:cNvSpPr>
            <p:nvPr/>
          </p:nvSpPr>
          <p:spPr bwMode="auto">
            <a:xfrm>
              <a:off x="3343142" y="472928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2" name="AutoShape 33"/>
            <p:cNvSpPr>
              <a:spLocks noChangeArrowheads="1"/>
            </p:cNvSpPr>
            <p:nvPr/>
          </p:nvSpPr>
          <p:spPr bwMode="auto">
            <a:xfrm>
              <a:off x="3321171" y="475420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a:t>
              </a:r>
            </a:p>
          </p:txBody>
        </p:sp>
        <p:sp>
          <p:nvSpPr>
            <p:cNvPr id="13" name="AutoShape 33"/>
            <p:cNvSpPr>
              <a:spLocks noChangeArrowheads="1"/>
            </p:cNvSpPr>
            <p:nvPr/>
          </p:nvSpPr>
          <p:spPr bwMode="auto">
            <a:xfrm>
              <a:off x="3318772" y="5238999"/>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a:t>
              </a:r>
            </a:p>
          </p:txBody>
        </p:sp>
        <p:sp>
          <p:nvSpPr>
            <p:cNvPr id="14" name="AutoShape 32"/>
            <p:cNvSpPr>
              <a:spLocks noChangeArrowheads="1"/>
            </p:cNvSpPr>
            <p:nvPr/>
          </p:nvSpPr>
          <p:spPr bwMode="auto">
            <a:xfrm>
              <a:off x="3342667" y="5694577"/>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5" name="AutoShape 33"/>
            <p:cNvSpPr>
              <a:spLocks noChangeArrowheads="1"/>
            </p:cNvSpPr>
            <p:nvPr/>
          </p:nvSpPr>
          <p:spPr bwMode="auto">
            <a:xfrm>
              <a:off x="3318771" y="5719293"/>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endParaRPr dirty="0"/>
            </a:p>
          </p:txBody>
        </p:sp>
      </p:grpSp>
      <p:sp>
        <p:nvSpPr>
          <p:cNvPr id="16" name="Textfeld 15"/>
          <p:cNvSpPr txBox="1"/>
          <p:nvPr/>
        </p:nvSpPr>
        <p:spPr>
          <a:xfrm>
            <a:off x="1825402" y="3717032"/>
            <a:ext cx="2232248" cy="369332"/>
          </a:xfrm>
          <a:prstGeom prst="rect">
            <a:avLst/>
          </a:prstGeom>
          <a:noFill/>
        </p:spPr>
        <p:txBody>
          <a:bodyPr wrap="square" rtlCol="0">
            <a:spAutoFit/>
          </a:bodyPr>
          <a:lstStyle/>
          <a:p>
            <a:r>
              <a:rPr lang="de-DE" dirty="0" err="1"/>
              <a:t>WebSockets</a:t>
            </a:r>
            <a:endParaRPr lang="de-DE" dirty="0"/>
          </a:p>
        </p:txBody>
      </p:sp>
      <p:grpSp>
        <p:nvGrpSpPr>
          <p:cNvPr id="17" name="Gruppieren 16"/>
          <p:cNvGrpSpPr/>
          <p:nvPr/>
        </p:nvGrpSpPr>
        <p:grpSpPr>
          <a:xfrm>
            <a:off x="4794800" y="2730745"/>
            <a:ext cx="2610000" cy="988954"/>
            <a:chOff x="3270338" y="1870160"/>
            <a:chExt cx="2606748" cy="714132"/>
          </a:xfrm>
        </p:grpSpPr>
        <p:sp>
          <p:nvSpPr>
            <p:cNvPr id="18" name="AutoShape 27"/>
            <p:cNvSpPr>
              <a:spLocks noChangeArrowheads="1"/>
            </p:cNvSpPr>
            <p:nvPr/>
          </p:nvSpPr>
          <p:spPr bwMode="auto">
            <a:xfrm>
              <a:off x="3307889" y="1870160"/>
              <a:ext cx="2569197" cy="686292"/>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9" name="AutoShape 28"/>
            <p:cNvSpPr>
              <a:spLocks noChangeArrowheads="1"/>
            </p:cNvSpPr>
            <p:nvPr/>
          </p:nvSpPr>
          <p:spPr bwMode="auto">
            <a:xfrm>
              <a:off x="3270338" y="1898000"/>
              <a:ext cx="2569197" cy="686292"/>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Mobile Device</a:t>
              </a:r>
            </a:p>
          </p:txBody>
        </p:sp>
      </p:grpSp>
      <p:grpSp>
        <p:nvGrpSpPr>
          <p:cNvPr id="20" name="Gruppieren 19"/>
          <p:cNvGrpSpPr/>
          <p:nvPr/>
        </p:nvGrpSpPr>
        <p:grpSpPr>
          <a:xfrm>
            <a:off x="4845700" y="3240004"/>
            <a:ext cx="2471316" cy="413811"/>
            <a:chOff x="143508" y="3590243"/>
            <a:chExt cx="2687896" cy="1149210"/>
          </a:xfrm>
        </p:grpSpPr>
        <p:sp>
          <p:nvSpPr>
            <p:cNvPr id="21" name="AutoShape 32"/>
            <p:cNvSpPr>
              <a:spLocks noChangeArrowheads="1"/>
            </p:cNvSpPr>
            <p:nvPr/>
          </p:nvSpPr>
          <p:spPr bwMode="auto">
            <a:xfrm>
              <a:off x="167404" y="3590243"/>
              <a:ext cx="2664000" cy="108000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22" name="AutoShape 33"/>
            <p:cNvSpPr>
              <a:spLocks noChangeArrowheads="1"/>
            </p:cNvSpPr>
            <p:nvPr/>
          </p:nvSpPr>
          <p:spPr bwMode="auto">
            <a:xfrm>
              <a:off x="143508" y="3659452"/>
              <a:ext cx="2664000" cy="1080001"/>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2 </a:t>
              </a:r>
            </a:p>
          </p:txBody>
        </p:sp>
      </p:grpSp>
      <p:sp>
        <p:nvSpPr>
          <p:cNvPr id="23" name="Freihandform 22"/>
          <p:cNvSpPr>
            <a:spLocks noChangeAspect="1"/>
          </p:cNvSpPr>
          <p:nvPr/>
        </p:nvSpPr>
        <p:spPr>
          <a:xfrm>
            <a:off x="10289072" y="3842206"/>
            <a:ext cx="1296144" cy="669129"/>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000" tIns="190800" rtlCol="0" anchor="ctr" anchorCtr="0"/>
          <a:lstStyle/>
          <a:p>
            <a:pPr algn="ctr"/>
            <a:endParaRPr lang="de-DE" dirty="0">
              <a:solidFill>
                <a:schemeClr val="accent3"/>
              </a:solidFill>
              <a:latin typeface="Arial" pitchFamily="34" charset="0"/>
              <a:cs typeface="Arial" pitchFamily="34" charset="0"/>
            </a:endParaRPr>
          </a:p>
        </p:txBody>
      </p:sp>
      <p:pic>
        <p:nvPicPr>
          <p:cNvPr id="24" name="Grafik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7586" y="1400424"/>
            <a:ext cx="685030" cy="1278000"/>
          </a:xfrm>
          <a:prstGeom prst="rect">
            <a:avLst/>
          </a:prstGeom>
        </p:spPr>
      </p:pic>
      <p:sp>
        <p:nvSpPr>
          <p:cNvPr id="25" name="AutoShape 27"/>
          <p:cNvSpPr>
            <a:spLocks noChangeArrowheads="1"/>
          </p:cNvSpPr>
          <p:nvPr/>
        </p:nvSpPr>
        <p:spPr bwMode="auto">
          <a:xfrm>
            <a:off x="431834" y="2732161"/>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26" name="AutoShape 28"/>
          <p:cNvSpPr>
            <a:spLocks noChangeArrowheads="1"/>
          </p:cNvSpPr>
          <p:nvPr/>
        </p:nvSpPr>
        <p:spPr bwMode="auto">
          <a:xfrm>
            <a:off x="394236" y="2770716"/>
            <a:ext cx="2572402" cy="9504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27" name="AutoShape 32"/>
          <p:cNvSpPr>
            <a:spLocks noChangeArrowheads="1"/>
          </p:cNvSpPr>
          <p:nvPr/>
        </p:nvSpPr>
        <p:spPr bwMode="auto">
          <a:xfrm>
            <a:off x="467107" y="324142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28" name="AutoShape 33"/>
          <p:cNvSpPr>
            <a:spLocks noChangeArrowheads="1"/>
          </p:cNvSpPr>
          <p:nvPr/>
        </p:nvSpPr>
        <p:spPr bwMode="auto">
          <a:xfrm>
            <a:off x="445136" y="326634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1 </a:t>
            </a:r>
          </a:p>
        </p:txBody>
      </p:sp>
      <p:grpSp>
        <p:nvGrpSpPr>
          <p:cNvPr id="29" name="Gruppieren 28"/>
          <p:cNvGrpSpPr/>
          <p:nvPr/>
        </p:nvGrpSpPr>
        <p:grpSpPr>
          <a:xfrm>
            <a:off x="9138720" y="2732162"/>
            <a:ext cx="2610000" cy="988954"/>
            <a:chOff x="3270338" y="1870160"/>
            <a:chExt cx="2606748" cy="714132"/>
          </a:xfrm>
        </p:grpSpPr>
        <p:sp>
          <p:nvSpPr>
            <p:cNvPr id="30" name="AutoShape 27"/>
            <p:cNvSpPr>
              <a:spLocks noChangeArrowheads="1"/>
            </p:cNvSpPr>
            <p:nvPr/>
          </p:nvSpPr>
          <p:spPr bwMode="auto">
            <a:xfrm>
              <a:off x="3307889" y="1870160"/>
              <a:ext cx="2569197" cy="686292"/>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31" name="AutoShape 28"/>
            <p:cNvSpPr>
              <a:spLocks noChangeArrowheads="1"/>
            </p:cNvSpPr>
            <p:nvPr/>
          </p:nvSpPr>
          <p:spPr bwMode="auto">
            <a:xfrm>
              <a:off x="3270338" y="1898000"/>
              <a:ext cx="2569197" cy="686292"/>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Mobile Device</a:t>
              </a:r>
            </a:p>
          </p:txBody>
        </p:sp>
      </p:grpSp>
      <p:grpSp>
        <p:nvGrpSpPr>
          <p:cNvPr id="32" name="Gruppieren 31"/>
          <p:cNvGrpSpPr/>
          <p:nvPr/>
        </p:nvGrpSpPr>
        <p:grpSpPr>
          <a:xfrm>
            <a:off x="9189620" y="3241421"/>
            <a:ext cx="2471316" cy="413811"/>
            <a:chOff x="143508" y="3590243"/>
            <a:chExt cx="2687896" cy="1149210"/>
          </a:xfrm>
        </p:grpSpPr>
        <p:sp>
          <p:nvSpPr>
            <p:cNvPr id="33" name="AutoShape 32"/>
            <p:cNvSpPr>
              <a:spLocks noChangeArrowheads="1"/>
            </p:cNvSpPr>
            <p:nvPr/>
          </p:nvSpPr>
          <p:spPr bwMode="auto">
            <a:xfrm>
              <a:off x="167404" y="3590243"/>
              <a:ext cx="2664000" cy="108000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34" name="AutoShape 33"/>
            <p:cNvSpPr>
              <a:spLocks noChangeArrowheads="1"/>
            </p:cNvSpPr>
            <p:nvPr/>
          </p:nvSpPr>
          <p:spPr bwMode="auto">
            <a:xfrm>
              <a:off x="143508" y="3659452"/>
              <a:ext cx="2664000" cy="1080001"/>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TwinCAT HMI Client 3 </a:t>
              </a:r>
            </a:p>
          </p:txBody>
        </p:sp>
      </p:grpSp>
      <p:pic>
        <p:nvPicPr>
          <p:cNvPr id="35" name="Grafik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36" y="1260652"/>
            <a:ext cx="2121999" cy="1421837"/>
          </a:xfrm>
          <a:prstGeom prst="rect">
            <a:avLst/>
          </a:prstGeom>
        </p:spPr>
      </p:pic>
    </p:spTree>
    <p:extLst>
      <p:ext uri="{BB962C8B-B14F-4D97-AF65-F5344CB8AC3E}">
        <p14:creationId xmlns:p14="http://schemas.microsoft.com/office/powerpoint/2010/main" val="1075299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a:t>Multi-</a:t>
            </a:r>
            <a:r>
              <a:rPr lang="de-DE" dirty="0" err="1"/>
              <a:t>runtime</a:t>
            </a:r>
            <a:endParaRPr lang="de-DE" dirty="0"/>
          </a:p>
        </p:txBody>
      </p:sp>
      <p:cxnSp>
        <p:nvCxnSpPr>
          <p:cNvPr id="3" name="Gerader Verbinder 2"/>
          <p:cNvCxnSpPr/>
          <p:nvPr/>
        </p:nvCxnSpPr>
        <p:spPr>
          <a:xfrm>
            <a:off x="6099800" y="4226244"/>
            <a:ext cx="0" cy="785471"/>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cxnSp>
        <p:nvCxnSpPr>
          <p:cNvPr id="5" name="Gewinkelte Verbindung 4"/>
          <p:cNvCxnSpPr/>
          <p:nvPr/>
        </p:nvCxnSpPr>
        <p:spPr>
          <a:xfrm rot="16200000" flipH="1">
            <a:off x="6336087" y="-1082633"/>
            <a:ext cx="12700" cy="9324000"/>
          </a:xfrm>
          <a:prstGeom prst="bentConnector3">
            <a:avLst>
              <a:gd name="adj1" fmla="val 4082929"/>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25" name="AutoShape 27"/>
          <p:cNvSpPr>
            <a:spLocks noChangeArrowheads="1"/>
          </p:cNvSpPr>
          <p:nvPr/>
        </p:nvSpPr>
        <p:spPr bwMode="auto">
          <a:xfrm>
            <a:off x="431834" y="2732161"/>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26" name="AutoShape 28"/>
          <p:cNvSpPr>
            <a:spLocks noChangeArrowheads="1"/>
          </p:cNvSpPr>
          <p:nvPr/>
        </p:nvSpPr>
        <p:spPr bwMode="auto">
          <a:xfrm>
            <a:off x="394236" y="2770716"/>
            <a:ext cx="2572402" cy="9504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27" name="AutoShape 32"/>
          <p:cNvSpPr>
            <a:spLocks noChangeArrowheads="1"/>
          </p:cNvSpPr>
          <p:nvPr/>
        </p:nvSpPr>
        <p:spPr bwMode="auto">
          <a:xfrm>
            <a:off x="467107" y="324142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28" name="AutoShape 33"/>
          <p:cNvSpPr>
            <a:spLocks noChangeArrowheads="1"/>
          </p:cNvSpPr>
          <p:nvPr/>
        </p:nvSpPr>
        <p:spPr bwMode="auto">
          <a:xfrm>
            <a:off x="445136" y="3266342"/>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1 </a:t>
            </a:r>
          </a:p>
        </p:txBody>
      </p:sp>
      <p:grpSp>
        <p:nvGrpSpPr>
          <p:cNvPr id="29" name="Gruppieren 28"/>
          <p:cNvGrpSpPr/>
          <p:nvPr/>
        </p:nvGrpSpPr>
        <p:grpSpPr>
          <a:xfrm>
            <a:off x="9138720" y="2732162"/>
            <a:ext cx="2610000" cy="988954"/>
            <a:chOff x="3270338" y="1870160"/>
            <a:chExt cx="2606748" cy="714132"/>
          </a:xfrm>
        </p:grpSpPr>
        <p:sp>
          <p:nvSpPr>
            <p:cNvPr id="30" name="AutoShape 27"/>
            <p:cNvSpPr>
              <a:spLocks noChangeArrowheads="1"/>
            </p:cNvSpPr>
            <p:nvPr/>
          </p:nvSpPr>
          <p:spPr bwMode="auto">
            <a:xfrm>
              <a:off x="3307889" y="1870160"/>
              <a:ext cx="2569197" cy="686292"/>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31" name="AutoShape 28"/>
            <p:cNvSpPr>
              <a:spLocks noChangeArrowheads="1"/>
            </p:cNvSpPr>
            <p:nvPr/>
          </p:nvSpPr>
          <p:spPr bwMode="auto">
            <a:xfrm>
              <a:off x="3270338" y="1898000"/>
              <a:ext cx="2569197" cy="686292"/>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Mobile Device</a:t>
              </a:r>
            </a:p>
          </p:txBody>
        </p:sp>
      </p:grpSp>
      <p:grpSp>
        <p:nvGrpSpPr>
          <p:cNvPr id="32" name="Gruppieren 31"/>
          <p:cNvGrpSpPr/>
          <p:nvPr/>
        </p:nvGrpSpPr>
        <p:grpSpPr>
          <a:xfrm>
            <a:off x="9189620" y="3241421"/>
            <a:ext cx="2471316" cy="413811"/>
            <a:chOff x="143508" y="3590243"/>
            <a:chExt cx="2687896" cy="1149210"/>
          </a:xfrm>
        </p:grpSpPr>
        <p:sp>
          <p:nvSpPr>
            <p:cNvPr id="33" name="AutoShape 32"/>
            <p:cNvSpPr>
              <a:spLocks noChangeArrowheads="1"/>
            </p:cNvSpPr>
            <p:nvPr/>
          </p:nvSpPr>
          <p:spPr bwMode="auto">
            <a:xfrm>
              <a:off x="167404" y="3590243"/>
              <a:ext cx="2664000" cy="108000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34" name="AutoShape 33"/>
            <p:cNvSpPr>
              <a:spLocks noChangeArrowheads="1"/>
            </p:cNvSpPr>
            <p:nvPr/>
          </p:nvSpPr>
          <p:spPr bwMode="auto">
            <a:xfrm>
              <a:off x="143508" y="3659452"/>
              <a:ext cx="2664000" cy="1080001"/>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TwinCAT HMI Client 2 </a:t>
              </a:r>
            </a:p>
          </p:txBody>
        </p:sp>
      </p:grpSp>
      <p:pic>
        <p:nvPicPr>
          <p:cNvPr id="35" name="Grafik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236" y="1260652"/>
            <a:ext cx="2121999" cy="1421837"/>
          </a:xfrm>
          <a:prstGeom prst="rect">
            <a:avLst/>
          </a:prstGeom>
        </p:spPr>
      </p:pic>
      <p:cxnSp>
        <p:nvCxnSpPr>
          <p:cNvPr id="38" name="Gewinkelte Verbindung 37"/>
          <p:cNvCxnSpPr/>
          <p:nvPr/>
        </p:nvCxnSpPr>
        <p:spPr>
          <a:xfrm rot="5400000" flipH="1" flipV="1">
            <a:off x="6340736" y="1365638"/>
            <a:ext cx="12700" cy="9324000"/>
          </a:xfrm>
          <a:prstGeom prst="bentConnector3">
            <a:avLst>
              <a:gd name="adj1" fmla="val 4082929"/>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40" name="AutoShape 27"/>
          <p:cNvSpPr>
            <a:spLocks noChangeArrowheads="1"/>
          </p:cNvSpPr>
          <p:nvPr/>
        </p:nvSpPr>
        <p:spPr bwMode="auto">
          <a:xfrm>
            <a:off x="436483" y="5675038"/>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1" name="AutoShape 28"/>
          <p:cNvSpPr>
            <a:spLocks noChangeArrowheads="1"/>
          </p:cNvSpPr>
          <p:nvPr/>
        </p:nvSpPr>
        <p:spPr bwMode="auto">
          <a:xfrm>
            <a:off x="398885" y="5713592"/>
            <a:ext cx="2572402" cy="9504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2" name="Textfeld 41"/>
          <p:cNvSpPr txBox="1"/>
          <p:nvPr/>
        </p:nvSpPr>
        <p:spPr>
          <a:xfrm>
            <a:off x="487361" y="5716613"/>
            <a:ext cx="672618" cy="923330"/>
          </a:xfrm>
          <a:prstGeom prst="rect">
            <a:avLst/>
          </a:prstGeom>
          <a:noFill/>
        </p:spPr>
        <p:txBody>
          <a:bodyPr wrap="square" rtlCol="0">
            <a:spAutoFit/>
          </a:bodyPr>
          <a:lstStyle/>
          <a:p>
            <a:endParaRPr lang="de-DE" dirty="0"/>
          </a:p>
          <a:p>
            <a:endParaRPr lang="de-DE" dirty="0"/>
          </a:p>
          <a:p>
            <a:r>
              <a:rPr lang="de-DE" dirty="0"/>
              <a:t>PC</a:t>
            </a:r>
          </a:p>
        </p:txBody>
      </p:sp>
      <p:grpSp>
        <p:nvGrpSpPr>
          <p:cNvPr id="43" name="Gruppieren 42"/>
          <p:cNvGrpSpPr/>
          <p:nvPr/>
        </p:nvGrpSpPr>
        <p:grpSpPr>
          <a:xfrm>
            <a:off x="452019" y="5788621"/>
            <a:ext cx="2473715" cy="432048"/>
            <a:chOff x="3381613" y="2910521"/>
            <a:chExt cx="2473715" cy="432048"/>
          </a:xfrm>
        </p:grpSpPr>
        <p:sp>
          <p:nvSpPr>
            <p:cNvPr id="44" name="AutoShape 32"/>
            <p:cNvSpPr>
              <a:spLocks noChangeArrowheads="1"/>
            </p:cNvSpPr>
            <p:nvPr/>
          </p:nvSpPr>
          <p:spPr bwMode="auto">
            <a:xfrm>
              <a:off x="3405509" y="2910521"/>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45" name="AutoShape 33"/>
            <p:cNvSpPr>
              <a:spLocks noChangeArrowheads="1"/>
            </p:cNvSpPr>
            <p:nvPr/>
          </p:nvSpPr>
          <p:spPr bwMode="auto">
            <a:xfrm>
              <a:off x="3381613" y="2935237"/>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1</a:t>
              </a:r>
              <a:endParaRPr dirty="0"/>
            </a:p>
          </p:txBody>
        </p:sp>
      </p:grpSp>
      <p:cxnSp>
        <p:nvCxnSpPr>
          <p:cNvPr id="46" name="Gerader Verbinder 45"/>
          <p:cNvCxnSpPr/>
          <p:nvPr/>
        </p:nvCxnSpPr>
        <p:spPr>
          <a:xfrm>
            <a:off x="6090896" y="4065132"/>
            <a:ext cx="0" cy="2249351"/>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sp>
        <p:nvSpPr>
          <p:cNvPr id="47" name="AutoShape 27"/>
          <p:cNvSpPr>
            <a:spLocks noChangeArrowheads="1"/>
          </p:cNvSpPr>
          <p:nvPr/>
        </p:nvSpPr>
        <p:spPr bwMode="auto">
          <a:xfrm>
            <a:off x="4817143" y="4221088"/>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8" name="AutoShape 28"/>
          <p:cNvSpPr>
            <a:spLocks noChangeArrowheads="1"/>
          </p:cNvSpPr>
          <p:nvPr/>
        </p:nvSpPr>
        <p:spPr bwMode="auto">
          <a:xfrm>
            <a:off x="4779545" y="4259642"/>
            <a:ext cx="2572402" cy="9504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PC</a:t>
            </a:r>
          </a:p>
        </p:txBody>
      </p:sp>
      <p:sp>
        <p:nvSpPr>
          <p:cNvPr id="49" name="AutoShape 32"/>
          <p:cNvSpPr>
            <a:spLocks noChangeArrowheads="1"/>
          </p:cNvSpPr>
          <p:nvPr/>
        </p:nvSpPr>
        <p:spPr bwMode="auto">
          <a:xfrm>
            <a:off x="4852416" y="4730347"/>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50" name="AutoShape 33"/>
          <p:cNvSpPr>
            <a:spLocks noChangeArrowheads="1"/>
          </p:cNvSpPr>
          <p:nvPr/>
        </p:nvSpPr>
        <p:spPr bwMode="auto">
          <a:xfrm>
            <a:off x="4830445" y="4755268"/>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a:t>
            </a:r>
          </a:p>
        </p:txBody>
      </p:sp>
      <p:sp>
        <p:nvSpPr>
          <p:cNvPr id="51" name="Textfeld 50"/>
          <p:cNvSpPr txBox="1"/>
          <p:nvPr/>
        </p:nvSpPr>
        <p:spPr>
          <a:xfrm>
            <a:off x="6055117" y="5183812"/>
            <a:ext cx="934767" cy="369332"/>
          </a:xfrm>
          <a:prstGeom prst="rect">
            <a:avLst/>
          </a:prstGeom>
          <a:noFill/>
        </p:spPr>
        <p:txBody>
          <a:bodyPr wrap="square" rtlCol="0">
            <a:spAutoFit/>
          </a:bodyPr>
          <a:lstStyle/>
          <a:p>
            <a:r>
              <a:rPr lang="de-DE" dirty="0"/>
              <a:t>ADS</a:t>
            </a:r>
          </a:p>
        </p:txBody>
      </p:sp>
      <p:sp>
        <p:nvSpPr>
          <p:cNvPr id="52" name="Textfeld 51"/>
          <p:cNvSpPr txBox="1"/>
          <p:nvPr/>
        </p:nvSpPr>
        <p:spPr>
          <a:xfrm>
            <a:off x="5364465" y="3717032"/>
            <a:ext cx="1625419" cy="369332"/>
          </a:xfrm>
          <a:prstGeom prst="rect">
            <a:avLst/>
          </a:prstGeom>
          <a:noFill/>
        </p:spPr>
        <p:txBody>
          <a:bodyPr wrap="square" rtlCol="0">
            <a:spAutoFit/>
          </a:bodyPr>
          <a:lstStyle/>
          <a:p>
            <a:r>
              <a:rPr lang="de-DE" dirty="0" err="1"/>
              <a:t>WebSockets</a:t>
            </a:r>
            <a:endParaRPr lang="de-DE" dirty="0"/>
          </a:p>
        </p:txBody>
      </p:sp>
      <p:sp>
        <p:nvSpPr>
          <p:cNvPr id="53" name="AutoShape 27"/>
          <p:cNvSpPr>
            <a:spLocks noChangeArrowheads="1"/>
          </p:cNvSpPr>
          <p:nvPr/>
        </p:nvSpPr>
        <p:spPr bwMode="auto">
          <a:xfrm>
            <a:off x="9157089" y="5676122"/>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4" name="AutoShape 28"/>
          <p:cNvSpPr>
            <a:spLocks noChangeArrowheads="1"/>
          </p:cNvSpPr>
          <p:nvPr/>
        </p:nvSpPr>
        <p:spPr bwMode="auto">
          <a:xfrm>
            <a:off x="9119491" y="5714676"/>
            <a:ext cx="2572402" cy="9504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5" name="Textfeld 54"/>
          <p:cNvSpPr txBox="1"/>
          <p:nvPr/>
        </p:nvSpPr>
        <p:spPr>
          <a:xfrm>
            <a:off x="9207966" y="5717697"/>
            <a:ext cx="2433051" cy="923330"/>
          </a:xfrm>
          <a:prstGeom prst="rect">
            <a:avLst/>
          </a:prstGeom>
          <a:noFill/>
        </p:spPr>
        <p:txBody>
          <a:bodyPr wrap="square" rtlCol="0">
            <a:spAutoFit/>
          </a:bodyPr>
          <a:lstStyle/>
          <a:p>
            <a:endParaRPr lang="de-DE" dirty="0"/>
          </a:p>
          <a:p>
            <a:endParaRPr lang="de-DE" dirty="0"/>
          </a:p>
          <a:p>
            <a:r>
              <a:rPr lang="de-DE" dirty="0"/>
              <a:t>PC</a:t>
            </a:r>
          </a:p>
        </p:txBody>
      </p:sp>
      <p:sp>
        <p:nvSpPr>
          <p:cNvPr id="56" name="AutoShape 32"/>
          <p:cNvSpPr>
            <a:spLocks noChangeArrowheads="1"/>
          </p:cNvSpPr>
          <p:nvPr/>
        </p:nvSpPr>
        <p:spPr bwMode="auto">
          <a:xfrm>
            <a:off x="9196521" y="5789705"/>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57" name="AutoShape 33"/>
          <p:cNvSpPr>
            <a:spLocks noChangeArrowheads="1"/>
          </p:cNvSpPr>
          <p:nvPr/>
        </p:nvSpPr>
        <p:spPr bwMode="auto">
          <a:xfrm>
            <a:off x="9172625" y="5814421"/>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n</a:t>
            </a:r>
            <a:endParaRPr dirty="0"/>
          </a:p>
        </p:txBody>
      </p:sp>
      <p:sp>
        <p:nvSpPr>
          <p:cNvPr id="58" name="AutoShape 27"/>
          <p:cNvSpPr>
            <a:spLocks noChangeArrowheads="1"/>
          </p:cNvSpPr>
          <p:nvPr/>
        </p:nvSpPr>
        <p:spPr bwMode="auto">
          <a:xfrm>
            <a:off x="4817143" y="5679952"/>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9" name="AutoShape 28"/>
          <p:cNvSpPr>
            <a:spLocks noChangeArrowheads="1"/>
          </p:cNvSpPr>
          <p:nvPr/>
        </p:nvSpPr>
        <p:spPr bwMode="auto">
          <a:xfrm>
            <a:off x="4779545" y="5718506"/>
            <a:ext cx="2572402" cy="950400"/>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60" name="Textfeld 59"/>
          <p:cNvSpPr txBox="1"/>
          <p:nvPr/>
        </p:nvSpPr>
        <p:spPr>
          <a:xfrm>
            <a:off x="4868020" y="5721527"/>
            <a:ext cx="759253" cy="923330"/>
          </a:xfrm>
          <a:prstGeom prst="rect">
            <a:avLst/>
          </a:prstGeom>
          <a:noFill/>
        </p:spPr>
        <p:txBody>
          <a:bodyPr wrap="square" rtlCol="0">
            <a:spAutoFit/>
          </a:bodyPr>
          <a:lstStyle/>
          <a:p>
            <a:endParaRPr lang="de-DE" dirty="0"/>
          </a:p>
          <a:p>
            <a:endParaRPr lang="de-DE" dirty="0"/>
          </a:p>
          <a:p>
            <a:r>
              <a:rPr lang="de-DE" dirty="0"/>
              <a:t>PC</a:t>
            </a:r>
          </a:p>
        </p:txBody>
      </p:sp>
      <p:sp>
        <p:nvSpPr>
          <p:cNvPr id="61" name="AutoShape 32"/>
          <p:cNvSpPr>
            <a:spLocks noChangeArrowheads="1"/>
          </p:cNvSpPr>
          <p:nvPr/>
        </p:nvSpPr>
        <p:spPr bwMode="auto">
          <a:xfrm>
            <a:off x="4856575" y="5793535"/>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62" name="AutoShape 33"/>
          <p:cNvSpPr>
            <a:spLocks noChangeArrowheads="1"/>
          </p:cNvSpPr>
          <p:nvPr/>
        </p:nvSpPr>
        <p:spPr bwMode="auto">
          <a:xfrm>
            <a:off x="4832679" y="5818251"/>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2</a:t>
            </a:r>
            <a:endParaRPr dirty="0"/>
          </a:p>
        </p:txBody>
      </p:sp>
      <p:pic>
        <p:nvPicPr>
          <p:cNvPr id="63" name="Grafik 62"/>
          <p:cNvPicPr>
            <a:picLocks noChangeAspect="1"/>
          </p:cNvPicPr>
          <p:nvPr/>
        </p:nvPicPr>
        <p:blipFill rotWithShape="1">
          <a:blip r:embed="rId3">
            <a:extLst>
              <a:ext uri="{28A0092B-C50C-407E-A947-70E740481C1C}">
                <a14:useLocalDpi xmlns:a14="http://schemas.microsoft.com/office/drawing/2010/main" val="0"/>
              </a:ext>
            </a:extLst>
          </a:blip>
          <a:srcRect b="668"/>
          <a:stretch/>
        </p:blipFill>
        <p:spPr>
          <a:xfrm>
            <a:off x="9981402" y="1323808"/>
            <a:ext cx="950202" cy="1333831"/>
          </a:xfrm>
          <a:prstGeom prst="rect">
            <a:avLst/>
          </a:prstGeom>
        </p:spPr>
      </p:pic>
    </p:spTree>
    <p:extLst>
      <p:ext uri="{BB962C8B-B14F-4D97-AF65-F5344CB8AC3E}">
        <p14:creationId xmlns:p14="http://schemas.microsoft.com/office/powerpoint/2010/main" val="2012675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r Verbinder 45"/>
          <p:cNvCxnSpPr/>
          <p:nvPr/>
        </p:nvCxnSpPr>
        <p:spPr>
          <a:xfrm>
            <a:off x="6090896" y="4065132"/>
            <a:ext cx="0" cy="2249351"/>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a:t>Multi-server</a:t>
            </a:r>
          </a:p>
        </p:txBody>
      </p:sp>
      <p:sp>
        <p:nvSpPr>
          <p:cNvPr id="16" name="Textfeld 15"/>
          <p:cNvSpPr txBox="1"/>
          <p:nvPr/>
        </p:nvSpPr>
        <p:spPr>
          <a:xfrm>
            <a:off x="3216057" y="4356693"/>
            <a:ext cx="2232248" cy="369332"/>
          </a:xfrm>
          <a:prstGeom prst="rect">
            <a:avLst/>
          </a:prstGeom>
          <a:noFill/>
        </p:spPr>
        <p:txBody>
          <a:bodyPr wrap="square" rtlCol="0">
            <a:spAutoFit/>
          </a:bodyPr>
          <a:lstStyle/>
          <a:p>
            <a:r>
              <a:rPr lang="de-DE" dirty="0" err="1"/>
              <a:t>WebSockets</a:t>
            </a:r>
            <a:endParaRPr lang="de-DE" dirty="0"/>
          </a:p>
        </p:txBody>
      </p:sp>
      <p:sp>
        <p:nvSpPr>
          <p:cNvPr id="25" name="AutoShape 27"/>
          <p:cNvSpPr>
            <a:spLocks noChangeArrowheads="1"/>
          </p:cNvSpPr>
          <p:nvPr/>
        </p:nvSpPr>
        <p:spPr bwMode="auto">
          <a:xfrm>
            <a:off x="4845512" y="2732161"/>
            <a:ext cx="2572402" cy="153123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26" name="AutoShape 28"/>
          <p:cNvSpPr>
            <a:spLocks noChangeArrowheads="1"/>
          </p:cNvSpPr>
          <p:nvPr/>
        </p:nvSpPr>
        <p:spPr bwMode="auto">
          <a:xfrm>
            <a:off x="4807914" y="2770715"/>
            <a:ext cx="2572402" cy="1492675"/>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27" name="AutoShape 32"/>
          <p:cNvSpPr>
            <a:spLocks noChangeArrowheads="1"/>
          </p:cNvSpPr>
          <p:nvPr/>
        </p:nvSpPr>
        <p:spPr bwMode="auto">
          <a:xfrm>
            <a:off x="4880785" y="324142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28" name="AutoShape 33"/>
          <p:cNvSpPr>
            <a:spLocks noChangeArrowheads="1"/>
          </p:cNvSpPr>
          <p:nvPr/>
        </p:nvSpPr>
        <p:spPr bwMode="auto">
          <a:xfrm>
            <a:off x="4858814" y="3266342"/>
            <a:ext cx="2449345" cy="388890"/>
          </a:xfrm>
          <a:prstGeom prst="roundRect">
            <a:avLst>
              <a:gd name="adj" fmla="val 3750"/>
            </a:avLst>
          </a:prstGeom>
          <a:solidFill>
            <a:srgbClr val="00B0D4"/>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 1 </a:t>
            </a:r>
          </a:p>
        </p:txBody>
      </p:sp>
      <p:pic>
        <p:nvPicPr>
          <p:cNvPr id="35" name="Grafik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5000" y="1260652"/>
            <a:ext cx="2121999" cy="1421837"/>
          </a:xfrm>
          <a:prstGeom prst="rect">
            <a:avLst/>
          </a:prstGeom>
        </p:spPr>
      </p:pic>
      <p:cxnSp>
        <p:nvCxnSpPr>
          <p:cNvPr id="38" name="Gewinkelte Verbindung 37"/>
          <p:cNvCxnSpPr/>
          <p:nvPr/>
        </p:nvCxnSpPr>
        <p:spPr>
          <a:xfrm rot="5400000" flipH="1" flipV="1">
            <a:off x="6340736" y="537017"/>
            <a:ext cx="12700" cy="9324000"/>
          </a:xfrm>
          <a:prstGeom prst="bentConnector3">
            <a:avLst>
              <a:gd name="adj1" fmla="val 3542929"/>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40" name="AutoShape 27"/>
          <p:cNvSpPr>
            <a:spLocks noChangeArrowheads="1"/>
          </p:cNvSpPr>
          <p:nvPr/>
        </p:nvSpPr>
        <p:spPr bwMode="auto">
          <a:xfrm>
            <a:off x="436483" y="5192667"/>
            <a:ext cx="2572402" cy="1432771"/>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1" name="AutoShape 28"/>
          <p:cNvSpPr>
            <a:spLocks noChangeArrowheads="1"/>
          </p:cNvSpPr>
          <p:nvPr/>
        </p:nvSpPr>
        <p:spPr bwMode="auto">
          <a:xfrm>
            <a:off x="398885" y="5213899"/>
            <a:ext cx="2572402" cy="1450093"/>
          </a:xfrm>
          <a:prstGeom prst="roundRect">
            <a:avLst>
              <a:gd name="adj" fmla="val 3801"/>
            </a:avLst>
          </a:prstGeom>
          <a:solidFill>
            <a:srgbClr val="E4E7E9"/>
          </a:soli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42" name="Textfeld 41"/>
          <p:cNvSpPr txBox="1"/>
          <p:nvPr/>
        </p:nvSpPr>
        <p:spPr>
          <a:xfrm>
            <a:off x="487361" y="5716613"/>
            <a:ext cx="672618" cy="923330"/>
          </a:xfrm>
          <a:prstGeom prst="rect">
            <a:avLst/>
          </a:prstGeom>
          <a:noFill/>
        </p:spPr>
        <p:txBody>
          <a:bodyPr wrap="square" rtlCol="0">
            <a:spAutoFit/>
          </a:bodyPr>
          <a:lstStyle/>
          <a:p>
            <a:endParaRPr lang="de-DE" dirty="0"/>
          </a:p>
          <a:p>
            <a:endParaRPr lang="de-DE" dirty="0"/>
          </a:p>
          <a:p>
            <a:r>
              <a:rPr lang="de-DE" dirty="0"/>
              <a:t>PC</a:t>
            </a:r>
          </a:p>
        </p:txBody>
      </p:sp>
      <p:grpSp>
        <p:nvGrpSpPr>
          <p:cNvPr id="43" name="Gruppieren 42"/>
          <p:cNvGrpSpPr/>
          <p:nvPr/>
        </p:nvGrpSpPr>
        <p:grpSpPr>
          <a:xfrm>
            <a:off x="452019" y="5788621"/>
            <a:ext cx="2473715" cy="432048"/>
            <a:chOff x="3381613" y="2910521"/>
            <a:chExt cx="2473715" cy="432048"/>
          </a:xfrm>
        </p:grpSpPr>
        <p:sp>
          <p:nvSpPr>
            <p:cNvPr id="44" name="AutoShape 32"/>
            <p:cNvSpPr>
              <a:spLocks noChangeArrowheads="1"/>
            </p:cNvSpPr>
            <p:nvPr/>
          </p:nvSpPr>
          <p:spPr bwMode="auto">
            <a:xfrm>
              <a:off x="3405509" y="2910521"/>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45" name="AutoShape 33"/>
            <p:cNvSpPr>
              <a:spLocks noChangeArrowheads="1"/>
            </p:cNvSpPr>
            <p:nvPr/>
          </p:nvSpPr>
          <p:spPr bwMode="auto">
            <a:xfrm>
              <a:off x="3381613" y="2935237"/>
              <a:ext cx="2449345"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1</a:t>
              </a:r>
              <a:endParaRPr dirty="0"/>
            </a:p>
          </p:txBody>
        </p:sp>
      </p:grpSp>
      <p:sp>
        <p:nvSpPr>
          <p:cNvPr id="53" name="AutoShape 27"/>
          <p:cNvSpPr>
            <a:spLocks noChangeArrowheads="1"/>
          </p:cNvSpPr>
          <p:nvPr/>
        </p:nvSpPr>
        <p:spPr bwMode="auto">
          <a:xfrm>
            <a:off x="9157089" y="5192667"/>
            <a:ext cx="2572402" cy="1433855"/>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4" name="AutoShape 28"/>
          <p:cNvSpPr>
            <a:spLocks noChangeArrowheads="1"/>
          </p:cNvSpPr>
          <p:nvPr/>
        </p:nvSpPr>
        <p:spPr bwMode="auto">
          <a:xfrm>
            <a:off x="9119491" y="5213899"/>
            <a:ext cx="2572402" cy="1451177"/>
          </a:xfrm>
          <a:prstGeom prst="roundRect">
            <a:avLst>
              <a:gd name="adj" fmla="val 3801"/>
            </a:avLst>
          </a:prstGeom>
          <a:solidFill>
            <a:srgbClr val="E4E7E9"/>
          </a:soli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55" name="Textfeld 54"/>
          <p:cNvSpPr txBox="1"/>
          <p:nvPr/>
        </p:nvSpPr>
        <p:spPr>
          <a:xfrm>
            <a:off x="9207966" y="5717697"/>
            <a:ext cx="2433051" cy="923330"/>
          </a:xfrm>
          <a:prstGeom prst="rect">
            <a:avLst/>
          </a:prstGeom>
          <a:noFill/>
        </p:spPr>
        <p:txBody>
          <a:bodyPr wrap="square" rtlCol="0">
            <a:noAutofit/>
          </a:bodyPr>
          <a:lstStyle/>
          <a:p>
            <a:endParaRPr lang="de-DE" dirty="0"/>
          </a:p>
          <a:p>
            <a:endParaRPr lang="de-DE" dirty="0"/>
          </a:p>
          <a:p>
            <a:r>
              <a:rPr lang="de-DE" dirty="0"/>
              <a:t>PC</a:t>
            </a:r>
          </a:p>
        </p:txBody>
      </p:sp>
      <p:sp>
        <p:nvSpPr>
          <p:cNvPr id="56" name="AutoShape 32"/>
          <p:cNvSpPr>
            <a:spLocks noChangeArrowheads="1"/>
          </p:cNvSpPr>
          <p:nvPr/>
        </p:nvSpPr>
        <p:spPr bwMode="auto">
          <a:xfrm>
            <a:off x="9196521" y="5789705"/>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57" name="AutoShape 33"/>
          <p:cNvSpPr>
            <a:spLocks noChangeArrowheads="1"/>
          </p:cNvSpPr>
          <p:nvPr/>
        </p:nvSpPr>
        <p:spPr bwMode="auto">
          <a:xfrm>
            <a:off x="9172625" y="5814421"/>
            <a:ext cx="2449345" cy="407332"/>
          </a:xfrm>
          <a:prstGeom prst="roundRect">
            <a:avLst>
              <a:gd name="adj" fmla="val 3750"/>
            </a:avLst>
          </a:prstGeom>
          <a:solidFill>
            <a:srgbClr val="9AB72D"/>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n</a:t>
            </a:r>
            <a:endParaRPr dirty="0"/>
          </a:p>
        </p:txBody>
      </p:sp>
      <p:sp>
        <p:nvSpPr>
          <p:cNvPr id="58" name="AutoShape 27"/>
          <p:cNvSpPr>
            <a:spLocks noChangeArrowheads="1"/>
          </p:cNvSpPr>
          <p:nvPr/>
        </p:nvSpPr>
        <p:spPr bwMode="auto">
          <a:xfrm>
            <a:off x="4805713" y="5192667"/>
            <a:ext cx="2572402" cy="1437685"/>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u="sng" dirty="0"/>
          </a:p>
        </p:txBody>
      </p:sp>
      <p:sp>
        <p:nvSpPr>
          <p:cNvPr id="59" name="AutoShape 28"/>
          <p:cNvSpPr>
            <a:spLocks noChangeArrowheads="1"/>
          </p:cNvSpPr>
          <p:nvPr/>
        </p:nvSpPr>
        <p:spPr bwMode="auto">
          <a:xfrm>
            <a:off x="4779545" y="5213899"/>
            <a:ext cx="2572402" cy="1455007"/>
          </a:xfrm>
          <a:prstGeom prst="roundRect">
            <a:avLst>
              <a:gd name="adj" fmla="val 3801"/>
            </a:avLst>
          </a:prstGeom>
          <a:solidFill>
            <a:srgbClr val="E4E7E9"/>
          </a:soli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60" name="Textfeld 59"/>
          <p:cNvSpPr txBox="1"/>
          <p:nvPr/>
        </p:nvSpPr>
        <p:spPr>
          <a:xfrm>
            <a:off x="4868020" y="5721527"/>
            <a:ext cx="759253" cy="923330"/>
          </a:xfrm>
          <a:prstGeom prst="rect">
            <a:avLst/>
          </a:prstGeom>
          <a:noFill/>
        </p:spPr>
        <p:txBody>
          <a:bodyPr wrap="square" rtlCol="0">
            <a:noAutofit/>
          </a:bodyPr>
          <a:lstStyle/>
          <a:p>
            <a:endParaRPr lang="de-DE" dirty="0"/>
          </a:p>
          <a:p>
            <a:endParaRPr lang="de-DE" dirty="0"/>
          </a:p>
          <a:p>
            <a:r>
              <a:rPr lang="de-DE" dirty="0"/>
              <a:t>PC</a:t>
            </a:r>
          </a:p>
        </p:txBody>
      </p:sp>
      <p:sp>
        <p:nvSpPr>
          <p:cNvPr id="61" name="AutoShape 32"/>
          <p:cNvSpPr>
            <a:spLocks noChangeArrowheads="1"/>
          </p:cNvSpPr>
          <p:nvPr/>
        </p:nvSpPr>
        <p:spPr bwMode="auto">
          <a:xfrm>
            <a:off x="4856575" y="5793535"/>
            <a:ext cx="2449819"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62" name="AutoShape 33"/>
          <p:cNvSpPr>
            <a:spLocks noChangeArrowheads="1"/>
          </p:cNvSpPr>
          <p:nvPr/>
        </p:nvSpPr>
        <p:spPr bwMode="auto">
          <a:xfrm>
            <a:off x="4832679" y="5818251"/>
            <a:ext cx="2449345" cy="407332"/>
          </a:xfrm>
          <a:prstGeom prst="roundRect">
            <a:avLst>
              <a:gd name="adj" fmla="val 3750"/>
            </a:avLst>
          </a:prstGeom>
          <a:solidFill>
            <a:srgbClr val="9AB72D"/>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err="1"/>
              <a:t>TwinCAT</a:t>
            </a:r>
            <a:r>
              <a:rPr lang="de-DE" dirty="0"/>
              <a:t> </a:t>
            </a:r>
            <a:r>
              <a:rPr lang="de-DE" dirty="0" err="1"/>
              <a:t>Runtime</a:t>
            </a:r>
            <a:r>
              <a:rPr lang="de-DE" dirty="0"/>
              <a:t> 2</a:t>
            </a:r>
            <a:endParaRPr dirty="0"/>
          </a:p>
        </p:txBody>
      </p:sp>
      <p:sp>
        <p:nvSpPr>
          <p:cNvPr id="64" name="AutoShape 32"/>
          <p:cNvSpPr>
            <a:spLocks noChangeArrowheads="1"/>
          </p:cNvSpPr>
          <p:nvPr/>
        </p:nvSpPr>
        <p:spPr bwMode="auto">
          <a:xfrm>
            <a:off x="4880785" y="3733671"/>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65" name="AutoShape 33"/>
          <p:cNvSpPr>
            <a:spLocks noChangeArrowheads="1"/>
          </p:cNvSpPr>
          <p:nvPr/>
        </p:nvSpPr>
        <p:spPr bwMode="auto">
          <a:xfrm>
            <a:off x="4858814" y="3758592"/>
            <a:ext cx="2449345" cy="388890"/>
          </a:xfrm>
          <a:prstGeom prst="roundRect">
            <a:avLst>
              <a:gd name="adj" fmla="val 3750"/>
            </a:avLst>
          </a:prstGeom>
          <a:solidFill>
            <a:srgbClr val="00B0D4"/>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a:t>
            </a:r>
          </a:p>
        </p:txBody>
      </p:sp>
      <p:sp>
        <p:nvSpPr>
          <p:cNvPr id="66" name="AutoShape 32"/>
          <p:cNvSpPr>
            <a:spLocks noChangeArrowheads="1"/>
          </p:cNvSpPr>
          <p:nvPr/>
        </p:nvSpPr>
        <p:spPr bwMode="auto">
          <a:xfrm>
            <a:off x="473922" y="5293912"/>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67" name="AutoShape 33"/>
          <p:cNvSpPr>
            <a:spLocks noChangeArrowheads="1"/>
          </p:cNvSpPr>
          <p:nvPr/>
        </p:nvSpPr>
        <p:spPr bwMode="auto">
          <a:xfrm>
            <a:off x="451951" y="5318833"/>
            <a:ext cx="2449345" cy="388890"/>
          </a:xfrm>
          <a:prstGeom prst="roundRect">
            <a:avLst>
              <a:gd name="adj" fmla="val 3750"/>
            </a:avLst>
          </a:prstGeom>
          <a:solidFill>
            <a:srgbClr val="00B0D4"/>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1 </a:t>
            </a:r>
          </a:p>
        </p:txBody>
      </p:sp>
      <p:sp>
        <p:nvSpPr>
          <p:cNvPr id="68" name="AutoShape 32"/>
          <p:cNvSpPr>
            <a:spLocks noChangeArrowheads="1"/>
          </p:cNvSpPr>
          <p:nvPr/>
        </p:nvSpPr>
        <p:spPr bwMode="auto">
          <a:xfrm>
            <a:off x="4862687" y="5293912"/>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69" name="AutoShape 33"/>
          <p:cNvSpPr>
            <a:spLocks noChangeArrowheads="1"/>
          </p:cNvSpPr>
          <p:nvPr/>
        </p:nvSpPr>
        <p:spPr bwMode="auto">
          <a:xfrm>
            <a:off x="4840716" y="5318833"/>
            <a:ext cx="2449345" cy="388890"/>
          </a:xfrm>
          <a:prstGeom prst="roundRect">
            <a:avLst>
              <a:gd name="adj" fmla="val 3750"/>
            </a:avLst>
          </a:prstGeom>
          <a:solidFill>
            <a:srgbClr val="00B0D4"/>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2 </a:t>
            </a:r>
          </a:p>
        </p:txBody>
      </p:sp>
      <p:sp>
        <p:nvSpPr>
          <p:cNvPr id="70" name="AutoShape 32"/>
          <p:cNvSpPr>
            <a:spLocks noChangeArrowheads="1"/>
          </p:cNvSpPr>
          <p:nvPr/>
        </p:nvSpPr>
        <p:spPr bwMode="auto">
          <a:xfrm>
            <a:off x="9206969" y="5293912"/>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71" name="AutoShape 33"/>
          <p:cNvSpPr>
            <a:spLocks noChangeArrowheads="1"/>
          </p:cNvSpPr>
          <p:nvPr/>
        </p:nvSpPr>
        <p:spPr bwMode="auto">
          <a:xfrm>
            <a:off x="9184998" y="5318833"/>
            <a:ext cx="2449345" cy="388890"/>
          </a:xfrm>
          <a:prstGeom prst="roundRect">
            <a:avLst>
              <a:gd name="adj" fmla="val 3750"/>
            </a:avLst>
          </a:prstGeom>
          <a:solidFill>
            <a:srgbClr val="00B0D4"/>
          </a:solidFill>
          <a:ln>
            <a:noFill/>
          </a:ln>
        </p:spPr>
        <p:txBody>
          <a:bodyPr wrap="non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 n</a:t>
            </a:r>
          </a:p>
        </p:txBody>
      </p:sp>
    </p:spTree>
    <p:extLst>
      <p:ext uri="{BB962C8B-B14F-4D97-AF65-F5344CB8AC3E}">
        <p14:creationId xmlns:p14="http://schemas.microsoft.com/office/powerpoint/2010/main" val="2722791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 y="143011"/>
            <a:ext cx="10137600" cy="937143"/>
          </a:xfrm>
        </p:spPr>
        <p:txBody>
          <a:bodyPr/>
          <a:lstStyle/>
          <a:p>
            <a:r>
              <a:rPr lang="de-DE" sz="2000" b="0" dirty="0"/>
              <a:t>TwinCAT HMI | Scenarios</a:t>
            </a:r>
            <a:br>
              <a:rPr lang="de-DE" dirty="0"/>
            </a:br>
            <a:r>
              <a:rPr lang="de-DE" dirty="0"/>
              <a:t>Multi-</a:t>
            </a:r>
            <a:r>
              <a:rPr lang="de-DE" dirty="0" err="1"/>
              <a:t>protocol</a:t>
            </a:r>
            <a:endParaRPr lang="de-DE" dirty="0"/>
          </a:p>
        </p:txBody>
      </p:sp>
      <p:cxnSp>
        <p:nvCxnSpPr>
          <p:cNvPr id="94" name="Gewinkelte Verbindung 93"/>
          <p:cNvCxnSpPr/>
          <p:nvPr/>
        </p:nvCxnSpPr>
        <p:spPr>
          <a:xfrm rot="16200000" flipH="1">
            <a:off x="6215406" y="-351710"/>
            <a:ext cx="130730" cy="9468000"/>
          </a:xfrm>
          <a:prstGeom prst="bentConnector4">
            <a:avLst>
              <a:gd name="adj1" fmla="val -288012"/>
              <a:gd name="adj2" fmla="val 96685"/>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sp>
        <p:nvSpPr>
          <p:cNvPr id="95" name="AutoShape 27"/>
          <p:cNvSpPr>
            <a:spLocks noChangeArrowheads="1"/>
          </p:cNvSpPr>
          <p:nvPr/>
        </p:nvSpPr>
        <p:spPr bwMode="auto">
          <a:xfrm>
            <a:off x="507281" y="4121816"/>
            <a:ext cx="5588719" cy="249806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96" name="AutoShape 28"/>
          <p:cNvSpPr>
            <a:spLocks noChangeArrowheads="1"/>
          </p:cNvSpPr>
          <p:nvPr/>
        </p:nvSpPr>
        <p:spPr bwMode="auto">
          <a:xfrm>
            <a:off x="467945" y="4150681"/>
            <a:ext cx="5601767" cy="2503332"/>
          </a:xfrm>
          <a:prstGeom prst="roundRect">
            <a:avLst>
              <a:gd name="adj" fmla="val 3801"/>
            </a:avLst>
          </a:prstGeom>
          <a:solidFill>
            <a:srgbClr val="E4E7E9"/>
          </a:solidFill>
          <a:ln>
            <a:noFill/>
          </a:ln>
          <a:effectLst/>
        </p:spPr>
        <p:txBody>
          <a:bodyPr wrap="square" anchor="ctr">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dirty="0"/>
          </a:p>
        </p:txBody>
      </p:sp>
      <p:grpSp>
        <p:nvGrpSpPr>
          <p:cNvPr id="97" name="Gruppieren 96"/>
          <p:cNvGrpSpPr/>
          <p:nvPr/>
        </p:nvGrpSpPr>
        <p:grpSpPr>
          <a:xfrm>
            <a:off x="1819664" y="4794006"/>
            <a:ext cx="1188000" cy="373690"/>
            <a:chOff x="973306" y="6201353"/>
            <a:chExt cx="636006" cy="373690"/>
          </a:xfrm>
        </p:grpSpPr>
        <p:sp>
          <p:nvSpPr>
            <p:cNvPr id="98" name="AutoShape 32"/>
            <p:cNvSpPr>
              <a:spLocks noChangeArrowheads="1"/>
            </p:cNvSpPr>
            <p:nvPr/>
          </p:nvSpPr>
          <p:spPr bwMode="auto">
            <a:xfrm>
              <a:off x="979312" y="6201353"/>
              <a:ext cx="630000" cy="352314"/>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99" name="AutoShape 33"/>
            <p:cNvSpPr>
              <a:spLocks noChangeArrowheads="1"/>
            </p:cNvSpPr>
            <p:nvPr/>
          </p:nvSpPr>
          <p:spPr bwMode="auto">
            <a:xfrm>
              <a:off x="973306" y="6222729"/>
              <a:ext cx="615708" cy="352314"/>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PLC</a:t>
              </a:r>
              <a:endParaRPr dirty="0"/>
            </a:p>
          </p:txBody>
        </p:sp>
      </p:grpSp>
      <p:grpSp>
        <p:nvGrpSpPr>
          <p:cNvPr id="100" name="Gruppieren 99"/>
          <p:cNvGrpSpPr/>
          <p:nvPr/>
        </p:nvGrpSpPr>
        <p:grpSpPr>
          <a:xfrm>
            <a:off x="527504" y="4794006"/>
            <a:ext cx="1188000" cy="373690"/>
            <a:chOff x="298586" y="6207797"/>
            <a:chExt cx="636006" cy="373690"/>
          </a:xfrm>
        </p:grpSpPr>
        <p:sp>
          <p:nvSpPr>
            <p:cNvPr id="101" name="AutoShape 32"/>
            <p:cNvSpPr>
              <a:spLocks noChangeArrowheads="1"/>
            </p:cNvSpPr>
            <p:nvPr/>
          </p:nvSpPr>
          <p:spPr bwMode="auto">
            <a:xfrm>
              <a:off x="304592" y="6207797"/>
              <a:ext cx="630000" cy="352314"/>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02" name="AutoShape 33"/>
            <p:cNvSpPr>
              <a:spLocks noChangeArrowheads="1"/>
            </p:cNvSpPr>
            <p:nvPr/>
          </p:nvSpPr>
          <p:spPr bwMode="auto">
            <a:xfrm>
              <a:off x="298586" y="6229173"/>
              <a:ext cx="615708" cy="352314"/>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I/O</a:t>
              </a:r>
              <a:endParaRPr dirty="0"/>
            </a:p>
          </p:txBody>
        </p:sp>
      </p:grpSp>
      <p:grpSp>
        <p:nvGrpSpPr>
          <p:cNvPr id="103" name="Gruppieren 206"/>
          <p:cNvGrpSpPr/>
          <p:nvPr/>
        </p:nvGrpSpPr>
        <p:grpSpPr>
          <a:xfrm>
            <a:off x="4403984" y="4794006"/>
            <a:ext cx="1548000" cy="373690"/>
            <a:chOff x="3299444" y="2910521"/>
            <a:chExt cx="4612273" cy="432046"/>
          </a:xfrm>
        </p:grpSpPr>
        <p:sp>
          <p:nvSpPr>
            <p:cNvPr id="104" name="AutoShape 32"/>
            <p:cNvSpPr>
              <a:spLocks noChangeArrowheads="1"/>
            </p:cNvSpPr>
            <p:nvPr/>
          </p:nvSpPr>
          <p:spPr bwMode="auto">
            <a:xfrm>
              <a:off x="3346609" y="2910521"/>
              <a:ext cx="4565108" cy="407332"/>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05" name="AutoShape 33"/>
            <p:cNvSpPr>
              <a:spLocks noChangeArrowheads="1"/>
            </p:cNvSpPr>
            <p:nvPr/>
          </p:nvSpPr>
          <p:spPr bwMode="auto">
            <a:xfrm>
              <a:off x="3299444" y="2935235"/>
              <a:ext cx="4535009" cy="407332"/>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Functions</a:t>
              </a:r>
              <a:endParaRPr dirty="0"/>
            </a:p>
          </p:txBody>
        </p:sp>
      </p:grpSp>
      <p:grpSp>
        <p:nvGrpSpPr>
          <p:cNvPr id="106" name="Gruppieren 105"/>
          <p:cNvGrpSpPr/>
          <p:nvPr/>
        </p:nvGrpSpPr>
        <p:grpSpPr>
          <a:xfrm>
            <a:off x="510429" y="4332325"/>
            <a:ext cx="5456900" cy="356002"/>
            <a:chOff x="289853" y="4332325"/>
            <a:chExt cx="3829710" cy="356002"/>
          </a:xfrm>
        </p:grpSpPr>
        <p:sp>
          <p:nvSpPr>
            <p:cNvPr id="107" name="AutoShape 32"/>
            <p:cNvSpPr>
              <a:spLocks noChangeArrowheads="1"/>
            </p:cNvSpPr>
            <p:nvPr/>
          </p:nvSpPr>
          <p:spPr bwMode="auto">
            <a:xfrm>
              <a:off x="318237" y="4332325"/>
              <a:ext cx="3801326" cy="354504"/>
            </a:xfrm>
            <a:prstGeom prst="roundRect">
              <a:avLst>
                <a:gd name="adj" fmla="val 3824"/>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p>
              <a:pPr algn="r">
                <a:spcBef>
                  <a:spcPct val="0"/>
                </a:spcBef>
              </a:pPr>
              <a:endParaRPr lang="de-DE" altLang="de-DE">
                <a:latin typeface="Arial" panose="020B0604020202020204" pitchFamily="34" charset="0"/>
                <a:cs typeface="Arial" panose="020B0604020202020204" pitchFamily="34" charset="0"/>
              </a:endParaRPr>
            </a:p>
          </p:txBody>
        </p:sp>
        <p:sp>
          <p:nvSpPr>
            <p:cNvPr id="108" name="AutoShape 33"/>
            <p:cNvSpPr>
              <a:spLocks noChangeArrowheads="1"/>
            </p:cNvSpPr>
            <p:nvPr/>
          </p:nvSpPr>
          <p:spPr bwMode="auto">
            <a:xfrm>
              <a:off x="289853" y="4351965"/>
              <a:ext cx="3810660" cy="336362"/>
            </a:xfrm>
            <a:prstGeom prst="roundRect">
              <a:avLst>
                <a:gd name="adj" fmla="val 3750"/>
              </a:avLst>
            </a:prstGeom>
            <a:solidFill>
              <a:schemeClr val="bg1"/>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endParaRPr lang="de-DE" dirty="0">
                <a:latin typeface="Arial" charset="0"/>
              </a:endParaRPr>
            </a:p>
          </p:txBody>
        </p:sp>
        <p:pic>
          <p:nvPicPr>
            <p:cNvPr id="10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485" y="4380729"/>
              <a:ext cx="1159297" cy="302842"/>
            </a:xfrm>
            <a:prstGeom prst="rect">
              <a:avLst/>
            </a:prstGeom>
          </p:spPr>
        </p:pic>
      </p:grpSp>
      <p:grpSp>
        <p:nvGrpSpPr>
          <p:cNvPr id="110" name="Gruppieren 109"/>
          <p:cNvGrpSpPr/>
          <p:nvPr/>
        </p:nvGrpSpPr>
        <p:grpSpPr>
          <a:xfrm>
            <a:off x="3111824" y="4794006"/>
            <a:ext cx="1188000" cy="373690"/>
            <a:chOff x="1666023" y="6201353"/>
            <a:chExt cx="636006" cy="373690"/>
          </a:xfrm>
        </p:grpSpPr>
        <p:sp>
          <p:nvSpPr>
            <p:cNvPr id="111" name="AutoShape 32"/>
            <p:cNvSpPr>
              <a:spLocks noChangeArrowheads="1"/>
            </p:cNvSpPr>
            <p:nvPr/>
          </p:nvSpPr>
          <p:spPr bwMode="auto">
            <a:xfrm>
              <a:off x="1672029" y="6201353"/>
              <a:ext cx="630000" cy="352314"/>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12" name="AutoShape 33"/>
            <p:cNvSpPr>
              <a:spLocks noChangeArrowheads="1"/>
            </p:cNvSpPr>
            <p:nvPr/>
          </p:nvSpPr>
          <p:spPr bwMode="auto">
            <a:xfrm>
              <a:off x="1666023" y="6222729"/>
              <a:ext cx="615708" cy="352314"/>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C++</a:t>
              </a:r>
              <a:endParaRPr dirty="0"/>
            </a:p>
          </p:txBody>
        </p:sp>
      </p:grpSp>
      <p:grpSp>
        <p:nvGrpSpPr>
          <p:cNvPr id="113" name="Gruppieren 112"/>
          <p:cNvGrpSpPr/>
          <p:nvPr/>
        </p:nvGrpSpPr>
        <p:grpSpPr>
          <a:xfrm>
            <a:off x="4403984" y="5691704"/>
            <a:ext cx="1548000" cy="399042"/>
            <a:chOff x="2631100" y="5700774"/>
            <a:chExt cx="1490646" cy="399042"/>
          </a:xfrm>
        </p:grpSpPr>
        <p:sp>
          <p:nvSpPr>
            <p:cNvPr id="114" name="AutoShape 32"/>
            <p:cNvSpPr>
              <a:spLocks noChangeArrowheads="1"/>
            </p:cNvSpPr>
            <p:nvPr/>
          </p:nvSpPr>
          <p:spPr bwMode="auto">
            <a:xfrm>
              <a:off x="2657761" y="5700774"/>
              <a:ext cx="1463985" cy="378000"/>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15" name="AutoShape 33"/>
            <p:cNvSpPr>
              <a:spLocks noChangeArrowheads="1"/>
            </p:cNvSpPr>
            <p:nvPr/>
          </p:nvSpPr>
          <p:spPr bwMode="auto">
            <a:xfrm>
              <a:off x="2631100" y="5723340"/>
              <a:ext cx="1463472" cy="376476"/>
            </a:xfrm>
            <a:prstGeom prst="roundRect">
              <a:avLst>
                <a:gd name="adj" fmla="val 3750"/>
              </a:avLst>
            </a:prstGeom>
            <a:solidFill>
              <a:srgbClr val="9AB72D"/>
            </a:solidFill>
            <a:ln>
              <a:noFill/>
            </a:ln>
          </p:spPr>
          <p:txBody>
            <a:bodyPr wrap="square" rIns="46800"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Analytics</a:t>
              </a:r>
            </a:p>
          </p:txBody>
        </p:sp>
      </p:grpSp>
      <p:grpSp>
        <p:nvGrpSpPr>
          <p:cNvPr id="116" name="Gruppieren 115"/>
          <p:cNvGrpSpPr/>
          <p:nvPr/>
        </p:nvGrpSpPr>
        <p:grpSpPr>
          <a:xfrm>
            <a:off x="4403984" y="6153228"/>
            <a:ext cx="1548000" cy="373690"/>
            <a:chOff x="2626472" y="6143702"/>
            <a:chExt cx="1493092" cy="373690"/>
          </a:xfrm>
        </p:grpSpPr>
        <p:sp>
          <p:nvSpPr>
            <p:cNvPr id="117" name="AutoShape 32"/>
            <p:cNvSpPr>
              <a:spLocks noChangeArrowheads="1"/>
            </p:cNvSpPr>
            <p:nvPr/>
          </p:nvSpPr>
          <p:spPr bwMode="auto">
            <a:xfrm>
              <a:off x="2653134" y="6143702"/>
              <a:ext cx="1466430" cy="352314"/>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18" name="AutoShape 33"/>
            <p:cNvSpPr>
              <a:spLocks noChangeArrowheads="1"/>
            </p:cNvSpPr>
            <p:nvPr/>
          </p:nvSpPr>
          <p:spPr bwMode="auto">
            <a:xfrm>
              <a:off x="2626472" y="6165078"/>
              <a:ext cx="1468100" cy="352314"/>
            </a:xfrm>
            <a:prstGeom prst="roundRect">
              <a:avLst>
                <a:gd name="adj" fmla="val 3750"/>
              </a:avLst>
            </a:prstGeom>
            <a:solidFill>
              <a:srgbClr val="9AB72D"/>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a:t>
              </a:r>
              <a:endParaRPr dirty="0"/>
            </a:p>
          </p:txBody>
        </p:sp>
      </p:grpSp>
      <p:grpSp>
        <p:nvGrpSpPr>
          <p:cNvPr id="128" name="Gruppieren 127"/>
          <p:cNvGrpSpPr/>
          <p:nvPr/>
        </p:nvGrpSpPr>
        <p:grpSpPr>
          <a:xfrm>
            <a:off x="4403984" y="5230179"/>
            <a:ext cx="1548000" cy="399042"/>
            <a:chOff x="2634581" y="5219907"/>
            <a:chExt cx="1484982" cy="399042"/>
          </a:xfrm>
        </p:grpSpPr>
        <p:sp>
          <p:nvSpPr>
            <p:cNvPr id="129" name="AutoShape 32"/>
            <p:cNvSpPr>
              <a:spLocks noChangeArrowheads="1"/>
            </p:cNvSpPr>
            <p:nvPr/>
          </p:nvSpPr>
          <p:spPr bwMode="auto">
            <a:xfrm>
              <a:off x="2661242" y="5219907"/>
              <a:ext cx="1458321" cy="378000"/>
            </a:xfrm>
            <a:prstGeom prst="roundRect">
              <a:avLst>
                <a:gd name="adj" fmla="val 3824"/>
              </a:avLst>
            </a:prstGeom>
            <a:gradFill rotWithShape="0">
              <a:gsLst>
                <a:gs pos="0">
                  <a:srgbClr val="9AB72D">
                    <a:lumMod val="50000"/>
                  </a:srgbClr>
                </a:gs>
                <a:gs pos="50000">
                  <a:srgbClr val="9AB72D">
                    <a:lumMod val="70000"/>
                    <a:lumOff val="30000"/>
                  </a:srgbClr>
                </a:gs>
                <a:gs pos="100000">
                  <a:srgbClr val="9AB72D">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30" name="AutoShape 33"/>
            <p:cNvSpPr>
              <a:spLocks noChangeArrowheads="1"/>
            </p:cNvSpPr>
            <p:nvPr/>
          </p:nvSpPr>
          <p:spPr bwMode="auto">
            <a:xfrm>
              <a:off x="2634581" y="5242473"/>
              <a:ext cx="1463472" cy="376476"/>
            </a:xfrm>
            <a:prstGeom prst="roundRect">
              <a:avLst>
                <a:gd name="adj" fmla="val 3750"/>
              </a:avLst>
            </a:prstGeom>
            <a:solidFill>
              <a:srgbClr val="9AB72D"/>
            </a:solidFill>
            <a:ln>
              <a:noFill/>
            </a:ln>
          </p:spPr>
          <p:txBody>
            <a:bodyPr wrap="square" rIns="46800"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r>
                <a:rPr lang="de-DE" dirty="0"/>
                <a:t>IoT</a:t>
              </a:r>
            </a:p>
          </p:txBody>
        </p:sp>
      </p:grpSp>
      <p:cxnSp>
        <p:nvCxnSpPr>
          <p:cNvPr id="132" name="Gewinkelte Verbindung 131"/>
          <p:cNvCxnSpPr/>
          <p:nvPr/>
        </p:nvCxnSpPr>
        <p:spPr>
          <a:xfrm rot="16200000" flipH="1">
            <a:off x="4456446" y="-1393002"/>
            <a:ext cx="2412000" cy="8244000"/>
          </a:xfrm>
          <a:prstGeom prst="bentConnector3">
            <a:avLst>
              <a:gd name="adj1" fmla="val 66730"/>
            </a:avLst>
          </a:prstGeom>
          <a:ln w="38100">
            <a:solidFill>
              <a:srgbClr val="F6CF38"/>
            </a:solidFill>
            <a:miter lim="800000"/>
          </a:ln>
        </p:spPr>
        <p:style>
          <a:lnRef idx="1">
            <a:schemeClr val="accent1"/>
          </a:lnRef>
          <a:fillRef idx="0">
            <a:schemeClr val="accent1"/>
          </a:fillRef>
          <a:effectRef idx="0">
            <a:schemeClr val="accent1"/>
          </a:effectRef>
          <a:fontRef idx="minor">
            <a:schemeClr val="tx1"/>
          </a:fontRef>
        </p:style>
      </p:cxnSp>
      <p:cxnSp>
        <p:nvCxnSpPr>
          <p:cNvPr id="134" name="Gerader Verbinder 133"/>
          <p:cNvCxnSpPr/>
          <p:nvPr/>
        </p:nvCxnSpPr>
        <p:spPr>
          <a:xfrm>
            <a:off x="7536160" y="3942446"/>
            <a:ext cx="0" cy="532613"/>
          </a:xfrm>
          <a:prstGeom prst="line">
            <a:avLst/>
          </a:prstGeom>
          <a:ln w="38100">
            <a:solidFill>
              <a:srgbClr val="F6CF38"/>
            </a:solidFill>
          </a:ln>
        </p:spPr>
        <p:style>
          <a:lnRef idx="1">
            <a:schemeClr val="accent1"/>
          </a:lnRef>
          <a:fillRef idx="0">
            <a:schemeClr val="accent1"/>
          </a:fillRef>
          <a:effectRef idx="0">
            <a:schemeClr val="accent1"/>
          </a:effectRef>
          <a:fontRef idx="minor">
            <a:schemeClr val="tx1"/>
          </a:fontRef>
        </p:style>
      </p:cxnSp>
      <p:sp>
        <p:nvSpPr>
          <p:cNvPr id="135" name="Textfeld 134"/>
          <p:cNvSpPr txBox="1"/>
          <p:nvPr/>
        </p:nvSpPr>
        <p:spPr>
          <a:xfrm>
            <a:off x="1571006" y="2747198"/>
            <a:ext cx="2232248" cy="369332"/>
          </a:xfrm>
          <a:prstGeom prst="rect">
            <a:avLst/>
          </a:prstGeom>
          <a:noFill/>
        </p:spPr>
        <p:txBody>
          <a:bodyPr wrap="square" rtlCol="0">
            <a:spAutoFit/>
          </a:bodyPr>
          <a:lstStyle/>
          <a:p>
            <a:r>
              <a:rPr lang="de-DE" dirty="0"/>
              <a:t>HTTP(S), WS(S)</a:t>
            </a:r>
          </a:p>
        </p:txBody>
      </p:sp>
      <p:sp>
        <p:nvSpPr>
          <p:cNvPr id="136" name="AutoShape 27"/>
          <p:cNvSpPr>
            <a:spLocks noChangeArrowheads="1"/>
          </p:cNvSpPr>
          <p:nvPr/>
        </p:nvSpPr>
        <p:spPr bwMode="auto">
          <a:xfrm>
            <a:off x="7000146" y="1268760"/>
            <a:ext cx="4734184" cy="24840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37" name="AutoShape 28"/>
          <p:cNvSpPr>
            <a:spLocks noChangeArrowheads="1"/>
          </p:cNvSpPr>
          <p:nvPr/>
        </p:nvSpPr>
        <p:spPr bwMode="auto">
          <a:xfrm>
            <a:off x="6971006" y="1307314"/>
            <a:ext cx="4734184" cy="24840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138" name="AutoShape 32"/>
          <p:cNvSpPr>
            <a:spLocks noChangeArrowheads="1"/>
          </p:cNvSpPr>
          <p:nvPr/>
        </p:nvSpPr>
        <p:spPr bwMode="auto">
          <a:xfrm>
            <a:off x="7053404" y="1778019"/>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39" name="AutoShape 33"/>
          <p:cNvSpPr>
            <a:spLocks noChangeArrowheads="1"/>
          </p:cNvSpPr>
          <p:nvPr/>
        </p:nvSpPr>
        <p:spPr bwMode="auto">
          <a:xfrm>
            <a:off x="7031433" y="1802940"/>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Client</a:t>
            </a:r>
          </a:p>
        </p:txBody>
      </p:sp>
      <p:sp>
        <p:nvSpPr>
          <p:cNvPr id="140" name="AutoShape 32"/>
          <p:cNvSpPr>
            <a:spLocks noChangeArrowheads="1"/>
          </p:cNvSpPr>
          <p:nvPr/>
        </p:nvSpPr>
        <p:spPr bwMode="auto">
          <a:xfrm>
            <a:off x="7053404" y="2241573"/>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41" name="AutoShape 33"/>
          <p:cNvSpPr>
            <a:spLocks noChangeArrowheads="1"/>
          </p:cNvSpPr>
          <p:nvPr/>
        </p:nvSpPr>
        <p:spPr bwMode="auto">
          <a:xfrm>
            <a:off x="7031433" y="2266494"/>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err="1">
                <a:latin typeface="Arial" charset="0"/>
              </a:rPr>
              <a:t>TwinCAT</a:t>
            </a:r>
            <a:r>
              <a:rPr lang="de-DE" dirty="0">
                <a:latin typeface="Arial" charset="0"/>
              </a:rPr>
              <a:t> HMI Server</a:t>
            </a:r>
          </a:p>
        </p:txBody>
      </p:sp>
      <p:grpSp>
        <p:nvGrpSpPr>
          <p:cNvPr id="142" name="Gruppieren 141"/>
          <p:cNvGrpSpPr/>
          <p:nvPr/>
        </p:nvGrpSpPr>
        <p:grpSpPr>
          <a:xfrm>
            <a:off x="7032219" y="2709776"/>
            <a:ext cx="4610686" cy="922510"/>
            <a:chOff x="4315334" y="2709776"/>
            <a:chExt cx="4429616" cy="922510"/>
          </a:xfrm>
        </p:grpSpPr>
        <p:sp>
          <p:nvSpPr>
            <p:cNvPr id="143" name="AutoShape 32"/>
            <p:cNvSpPr>
              <a:spLocks noChangeArrowheads="1"/>
            </p:cNvSpPr>
            <p:nvPr/>
          </p:nvSpPr>
          <p:spPr bwMode="auto">
            <a:xfrm>
              <a:off x="4345645" y="2709776"/>
              <a:ext cx="4399305" cy="893314"/>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44" name="AutoShape 33"/>
            <p:cNvSpPr>
              <a:spLocks noChangeArrowheads="1"/>
            </p:cNvSpPr>
            <p:nvPr/>
          </p:nvSpPr>
          <p:spPr bwMode="auto">
            <a:xfrm>
              <a:off x="4315334" y="2738972"/>
              <a:ext cx="4399305" cy="893314"/>
            </a:xfrm>
            <a:prstGeom prst="roundRect">
              <a:avLst>
                <a:gd name="adj" fmla="val 3750"/>
              </a:avLst>
            </a:prstGeom>
            <a:solidFill>
              <a:srgbClr val="00B0D4"/>
            </a:solidFill>
            <a:ln>
              <a:noFill/>
            </a:ln>
          </p:spPr>
          <p:txBody>
            <a:bodyPr wrap="none" anchor="t" anchorCtr="0"/>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TwinCAT HMI Server Extensions</a:t>
              </a:r>
            </a:p>
          </p:txBody>
        </p:sp>
      </p:grpSp>
      <p:grpSp>
        <p:nvGrpSpPr>
          <p:cNvPr id="145" name="Gruppieren 144"/>
          <p:cNvGrpSpPr/>
          <p:nvPr/>
        </p:nvGrpSpPr>
        <p:grpSpPr>
          <a:xfrm>
            <a:off x="7109041" y="3166170"/>
            <a:ext cx="1024393" cy="368136"/>
            <a:chOff x="4277986" y="3166170"/>
            <a:chExt cx="1024393" cy="368136"/>
          </a:xfrm>
        </p:grpSpPr>
        <p:sp>
          <p:nvSpPr>
            <p:cNvPr id="146" name="AutoShape 60"/>
            <p:cNvSpPr>
              <a:spLocks noChangeArrowheads="1"/>
            </p:cNvSpPr>
            <p:nvPr/>
          </p:nvSpPr>
          <p:spPr bwMode="auto">
            <a:xfrm>
              <a:off x="4294379" y="3166170"/>
              <a:ext cx="1008000" cy="353765"/>
            </a:xfrm>
            <a:prstGeom prst="roundRect">
              <a:avLst>
                <a:gd name="adj" fmla="val 16667"/>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47" name="AutoShape 63"/>
            <p:cNvSpPr>
              <a:spLocks noChangeArrowheads="1"/>
            </p:cNvSpPr>
            <p:nvPr/>
          </p:nvSpPr>
          <p:spPr bwMode="auto">
            <a:xfrm>
              <a:off x="4277986" y="3180541"/>
              <a:ext cx="1008000" cy="353765"/>
            </a:xfrm>
            <a:prstGeom prst="roundRect">
              <a:avLst>
                <a:gd name="adj" fmla="val 16667"/>
              </a:avLst>
            </a:prstGeom>
            <a:solidFill>
              <a:srgbClr val="BFC7CB"/>
            </a:solidFill>
            <a:ln>
              <a:noFill/>
            </a:ln>
            <a:effectLst/>
          </p:spPr>
          <p:txBody>
            <a:bodyPr tIns="36000" anchor="t"/>
            <a:lstStyle/>
            <a:p>
              <a:pPr>
                <a:spcBef>
                  <a:spcPct val="0"/>
                </a:spcBef>
              </a:pPr>
              <a:r>
                <a:rPr lang="de-DE" altLang="de-DE" sz="1400" dirty="0" err="1">
                  <a:latin typeface="+mj-lt"/>
                  <a:ea typeface="ヒラギノ角ゴ Pro W3" pitchFamily="1" charset="-128"/>
                </a:rPr>
                <a:t>Protocols</a:t>
              </a:r>
              <a:endParaRPr lang="de-DE" altLang="de-DE" dirty="0">
                <a:latin typeface="+mj-lt"/>
                <a:ea typeface="ヒラギノ角ゴ Pro W3" pitchFamily="1" charset="-128"/>
              </a:endParaRPr>
            </a:p>
          </p:txBody>
        </p:sp>
      </p:grpSp>
      <p:sp>
        <p:nvSpPr>
          <p:cNvPr id="148" name="AutoShape 60"/>
          <p:cNvSpPr>
            <a:spLocks noChangeArrowheads="1"/>
          </p:cNvSpPr>
          <p:nvPr/>
        </p:nvSpPr>
        <p:spPr bwMode="auto">
          <a:xfrm>
            <a:off x="8219718" y="3166170"/>
            <a:ext cx="1008000" cy="353765"/>
          </a:xfrm>
          <a:prstGeom prst="roundRect">
            <a:avLst>
              <a:gd name="adj" fmla="val 16667"/>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49" name="AutoShape 63"/>
          <p:cNvSpPr>
            <a:spLocks noChangeArrowheads="1"/>
          </p:cNvSpPr>
          <p:nvPr/>
        </p:nvSpPr>
        <p:spPr bwMode="auto">
          <a:xfrm>
            <a:off x="8203308" y="3180541"/>
            <a:ext cx="1008000" cy="353765"/>
          </a:xfrm>
          <a:prstGeom prst="roundRect">
            <a:avLst>
              <a:gd name="adj" fmla="val 16667"/>
            </a:avLst>
          </a:prstGeom>
          <a:solidFill>
            <a:srgbClr val="BFC7CB"/>
          </a:solidFill>
          <a:ln>
            <a:noFill/>
          </a:ln>
          <a:effectLst/>
        </p:spPr>
        <p:txBody>
          <a:bodyPr tIns="36000" anchor="t"/>
          <a:lstStyle/>
          <a:p>
            <a:pPr>
              <a:spcBef>
                <a:spcPct val="0"/>
              </a:spcBef>
            </a:pPr>
            <a:r>
              <a:rPr lang="de-DE" altLang="de-DE" sz="1400" dirty="0">
                <a:latin typeface="+mj-lt"/>
                <a:ea typeface="ヒラギノ角ゴ Pro W3" pitchFamily="1" charset="-128"/>
              </a:rPr>
              <a:t>Events</a:t>
            </a:r>
            <a:endParaRPr lang="de-DE" altLang="de-DE" dirty="0">
              <a:latin typeface="+mj-lt"/>
              <a:ea typeface="ヒラギノ角ゴ Pro W3" pitchFamily="1" charset="-128"/>
            </a:endParaRPr>
          </a:p>
        </p:txBody>
      </p:sp>
      <p:grpSp>
        <p:nvGrpSpPr>
          <p:cNvPr id="150" name="Gruppieren 149"/>
          <p:cNvGrpSpPr/>
          <p:nvPr/>
        </p:nvGrpSpPr>
        <p:grpSpPr>
          <a:xfrm>
            <a:off x="9344150" y="3166170"/>
            <a:ext cx="1024410" cy="368136"/>
            <a:chOff x="6467413" y="3166170"/>
            <a:chExt cx="1024410" cy="368136"/>
          </a:xfrm>
        </p:grpSpPr>
        <p:sp>
          <p:nvSpPr>
            <p:cNvPr id="151" name="AutoShape 60"/>
            <p:cNvSpPr>
              <a:spLocks noChangeArrowheads="1"/>
            </p:cNvSpPr>
            <p:nvPr/>
          </p:nvSpPr>
          <p:spPr bwMode="auto">
            <a:xfrm>
              <a:off x="6483823" y="3166170"/>
              <a:ext cx="1008000" cy="353765"/>
            </a:xfrm>
            <a:prstGeom prst="roundRect">
              <a:avLst>
                <a:gd name="adj" fmla="val 16667"/>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52" name="AutoShape 63"/>
            <p:cNvSpPr>
              <a:spLocks noChangeArrowheads="1"/>
            </p:cNvSpPr>
            <p:nvPr/>
          </p:nvSpPr>
          <p:spPr bwMode="auto">
            <a:xfrm>
              <a:off x="6467413" y="3180541"/>
              <a:ext cx="1008000" cy="353765"/>
            </a:xfrm>
            <a:prstGeom prst="roundRect">
              <a:avLst>
                <a:gd name="adj" fmla="val 16667"/>
              </a:avLst>
            </a:prstGeom>
            <a:solidFill>
              <a:srgbClr val="BFC7CB"/>
            </a:solidFill>
            <a:ln>
              <a:noFill/>
            </a:ln>
            <a:effectLst/>
          </p:spPr>
          <p:txBody>
            <a:bodyPr tIns="36000" anchor="t"/>
            <a:lstStyle/>
            <a:p>
              <a:pPr>
                <a:spcBef>
                  <a:spcPct val="0"/>
                </a:spcBef>
              </a:pPr>
              <a:r>
                <a:rPr lang="de-DE" altLang="de-DE" sz="1400" dirty="0">
                  <a:latin typeface="+mj-lt"/>
                  <a:ea typeface="ヒラギノ角ゴ Pro W3" pitchFamily="1" charset="-128"/>
                </a:rPr>
                <a:t>Users</a:t>
              </a:r>
              <a:endParaRPr lang="de-DE" altLang="de-DE" dirty="0">
                <a:latin typeface="+mj-lt"/>
                <a:ea typeface="ヒラギノ角ゴ Pro W3" pitchFamily="1" charset="-128"/>
              </a:endParaRPr>
            </a:p>
          </p:txBody>
        </p:sp>
      </p:grpSp>
      <p:grpSp>
        <p:nvGrpSpPr>
          <p:cNvPr id="153" name="Gruppieren 152"/>
          <p:cNvGrpSpPr/>
          <p:nvPr/>
        </p:nvGrpSpPr>
        <p:grpSpPr>
          <a:xfrm>
            <a:off x="10519105" y="3166170"/>
            <a:ext cx="1024410" cy="368136"/>
            <a:chOff x="7562572" y="3166170"/>
            <a:chExt cx="1024410" cy="368136"/>
          </a:xfrm>
        </p:grpSpPr>
        <p:sp>
          <p:nvSpPr>
            <p:cNvPr id="154" name="AutoShape 60"/>
            <p:cNvSpPr>
              <a:spLocks noChangeArrowheads="1"/>
            </p:cNvSpPr>
            <p:nvPr/>
          </p:nvSpPr>
          <p:spPr bwMode="auto">
            <a:xfrm>
              <a:off x="7578982" y="3166170"/>
              <a:ext cx="1008000" cy="353765"/>
            </a:xfrm>
            <a:prstGeom prst="roundRect">
              <a:avLst>
                <a:gd name="adj" fmla="val 16667"/>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55" name="AutoShape 63"/>
            <p:cNvSpPr>
              <a:spLocks noChangeArrowheads="1"/>
            </p:cNvSpPr>
            <p:nvPr/>
          </p:nvSpPr>
          <p:spPr bwMode="auto">
            <a:xfrm>
              <a:off x="7562572" y="3180541"/>
              <a:ext cx="1008000" cy="353765"/>
            </a:xfrm>
            <a:prstGeom prst="roundRect">
              <a:avLst>
                <a:gd name="adj" fmla="val 16667"/>
              </a:avLst>
            </a:prstGeom>
            <a:solidFill>
              <a:srgbClr val="BFC7CB"/>
            </a:solidFill>
            <a:ln>
              <a:noFill/>
            </a:ln>
            <a:effectLst/>
          </p:spPr>
          <p:txBody>
            <a:bodyPr tIns="36000" anchor="t"/>
            <a:lstStyle/>
            <a:p>
              <a:pPr>
                <a:spcBef>
                  <a:spcPct val="0"/>
                </a:spcBef>
              </a:pPr>
              <a:r>
                <a:rPr lang="de-DE" altLang="de-DE" sz="1400" dirty="0">
                  <a:latin typeface="+mj-lt"/>
                  <a:ea typeface="ヒラギノ角ゴ Pro W3" pitchFamily="1" charset="-128"/>
                </a:rPr>
                <a:t>…</a:t>
              </a:r>
              <a:endParaRPr lang="de-DE" altLang="de-DE" dirty="0">
                <a:latin typeface="+mj-lt"/>
                <a:ea typeface="ヒラギノ角ゴ Pro W3" pitchFamily="1" charset="-128"/>
              </a:endParaRPr>
            </a:p>
          </p:txBody>
        </p:sp>
      </p:grpSp>
      <p:grpSp>
        <p:nvGrpSpPr>
          <p:cNvPr id="3" name="Gruppieren 2">
            <a:extLst>
              <a:ext uri="{FF2B5EF4-FFF2-40B4-BE49-F238E27FC236}">
                <a16:creationId xmlns:a16="http://schemas.microsoft.com/office/drawing/2014/main" id="{300A94B2-70D1-4759-A409-40738DCAC549}"/>
              </a:ext>
            </a:extLst>
          </p:cNvPr>
          <p:cNvGrpSpPr/>
          <p:nvPr/>
        </p:nvGrpSpPr>
        <p:grpSpPr>
          <a:xfrm>
            <a:off x="9696400" y="4135295"/>
            <a:ext cx="2041853" cy="1085730"/>
            <a:chOff x="10479450" y="4135295"/>
            <a:chExt cx="1258803" cy="1085730"/>
          </a:xfrm>
        </p:grpSpPr>
        <p:sp>
          <p:nvSpPr>
            <p:cNvPr id="163" name="AutoShape 27"/>
            <p:cNvSpPr>
              <a:spLocks noChangeArrowheads="1"/>
            </p:cNvSpPr>
            <p:nvPr/>
          </p:nvSpPr>
          <p:spPr bwMode="auto">
            <a:xfrm>
              <a:off x="10506481" y="4135295"/>
              <a:ext cx="1231772" cy="1067453"/>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64" name="AutoShape 28"/>
            <p:cNvSpPr>
              <a:spLocks noChangeArrowheads="1"/>
            </p:cNvSpPr>
            <p:nvPr/>
          </p:nvSpPr>
          <p:spPr bwMode="auto">
            <a:xfrm>
              <a:off x="10479450" y="4153572"/>
              <a:ext cx="1228495" cy="1067453"/>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65" name="AutoShape 32"/>
            <p:cNvSpPr>
              <a:spLocks noChangeArrowheads="1"/>
            </p:cNvSpPr>
            <p:nvPr/>
          </p:nvSpPr>
          <p:spPr bwMode="auto">
            <a:xfrm>
              <a:off x="10516334" y="4748859"/>
              <a:ext cx="1173075" cy="352313"/>
            </a:xfrm>
            <a:prstGeom prst="roundRect">
              <a:avLst>
                <a:gd name="adj" fmla="val 3824"/>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66" name="AutoShape 33"/>
            <p:cNvSpPr>
              <a:spLocks noChangeArrowheads="1"/>
            </p:cNvSpPr>
            <p:nvPr/>
          </p:nvSpPr>
          <p:spPr bwMode="auto">
            <a:xfrm>
              <a:off x="10504890" y="4770237"/>
              <a:ext cx="1172848" cy="352313"/>
            </a:xfrm>
            <a:prstGeom prst="roundRect">
              <a:avLst>
                <a:gd name="adj" fmla="val 3750"/>
              </a:avLst>
            </a:prstGeom>
            <a:solidFill>
              <a:srgbClr val="BFC7CB"/>
            </a:solidFill>
            <a:ln>
              <a:noFill/>
            </a:ln>
            <a:effectLst/>
          </p:spPr>
          <p:txBody>
            <a:bodyPr anchor="t"/>
            <a:lstStyle/>
            <a:p>
              <a:pPr>
                <a:spcBef>
                  <a:spcPct val="0"/>
                </a:spcBef>
              </a:pPr>
              <a:r>
                <a:rPr lang="de-DE" dirty="0">
                  <a:ea typeface="ヒラギノ角ゴ Pro W3" pitchFamily="1" charset="-128"/>
                </a:rPr>
                <a:t>3</a:t>
              </a:r>
              <a:r>
                <a:rPr lang="de-DE" baseline="30000" dirty="0">
                  <a:ea typeface="ヒラギノ角ゴ Pro W3" pitchFamily="1" charset="-128"/>
                </a:rPr>
                <a:t>rd</a:t>
              </a:r>
              <a:r>
                <a:rPr lang="de-DE" dirty="0">
                  <a:ea typeface="ヒラギノ角ゴ Pro W3" pitchFamily="1" charset="-128"/>
                </a:rPr>
                <a:t> Party…</a:t>
              </a:r>
            </a:p>
          </p:txBody>
        </p:sp>
        <p:sp>
          <p:nvSpPr>
            <p:cNvPr id="167" name="AutoShape 32"/>
            <p:cNvSpPr>
              <a:spLocks noChangeArrowheads="1"/>
            </p:cNvSpPr>
            <p:nvPr/>
          </p:nvSpPr>
          <p:spPr bwMode="auto">
            <a:xfrm>
              <a:off x="10515412" y="4290290"/>
              <a:ext cx="1172849" cy="336362"/>
            </a:xfrm>
            <a:prstGeom prst="roundRect">
              <a:avLst>
                <a:gd name="adj" fmla="val 3824"/>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p>
              <a:pPr algn="r">
                <a:spcBef>
                  <a:spcPct val="0"/>
                </a:spcBef>
              </a:pPr>
              <a:endParaRPr lang="de-DE" altLang="de-DE">
                <a:latin typeface="Arial" panose="020B0604020202020204" pitchFamily="34" charset="0"/>
                <a:cs typeface="Arial" panose="020B0604020202020204" pitchFamily="34" charset="0"/>
              </a:endParaRPr>
            </a:p>
          </p:txBody>
        </p:sp>
        <p:sp>
          <p:nvSpPr>
            <p:cNvPr id="168" name="AutoShape 33"/>
            <p:cNvSpPr>
              <a:spLocks noChangeArrowheads="1"/>
            </p:cNvSpPr>
            <p:nvPr/>
          </p:nvSpPr>
          <p:spPr bwMode="auto">
            <a:xfrm>
              <a:off x="10504892" y="4311845"/>
              <a:ext cx="1172849" cy="336362"/>
            </a:xfrm>
            <a:prstGeom prst="roundRect">
              <a:avLst>
                <a:gd name="adj" fmla="val 3750"/>
              </a:avLst>
            </a:prstGeom>
            <a:solidFill>
              <a:schemeClr val="bg1"/>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Custom…</a:t>
              </a:r>
            </a:p>
          </p:txBody>
        </p:sp>
      </p:grpSp>
      <p:sp>
        <p:nvSpPr>
          <p:cNvPr id="169" name="AutoShape 27"/>
          <p:cNvSpPr>
            <a:spLocks noChangeArrowheads="1"/>
          </p:cNvSpPr>
          <p:nvPr/>
        </p:nvSpPr>
        <p:spPr bwMode="auto">
          <a:xfrm>
            <a:off x="509694" y="1282846"/>
            <a:ext cx="2572402" cy="950400"/>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70" name="AutoShape 28"/>
          <p:cNvSpPr>
            <a:spLocks noChangeArrowheads="1"/>
          </p:cNvSpPr>
          <p:nvPr/>
        </p:nvSpPr>
        <p:spPr bwMode="auto">
          <a:xfrm>
            <a:off x="472096" y="1321400"/>
            <a:ext cx="2572402" cy="950400"/>
          </a:xfrm>
          <a:prstGeom prst="roundRect">
            <a:avLst>
              <a:gd name="adj" fmla="val 3801"/>
            </a:avLst>
          </a:prstGeom>
          <a:solidFill>
            <a:srgbClr val="E4E7E9"/>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de-DE" altLang="de-DE" dirty="0"/>
              <a:t>Panel PC</a:t>
            </a:r>
          </a:p>
        </p:txBody>
      </p:sp>
      <p:sp>
        <p:nvSpPr>
          <p:cNvPr id="171" name="AutoShape 32"/>
          <p:cNvSpPr>
            <a:spLocks noChangeArrowheads="1"/>
          </p:cNvSpPr>
          <p:nvPr/>
        </p:nvSpPr>
        <p:spPr bwMode="auto">
          <a:xfrm>
            <a:off x="544967" y="1792105"/>
            <a:ext cx="2449345" cy="388890"/>
          </a:xfrm>
          <a:prstGeom prst="roundRect">
            <a:avLst>
              <a:gd name="adj" fmla="val 3824"/>
            </a:avLst>
          </a:prstGeom>
          <a:gradFill rotWithShape="0">
            <a:gsLst>
              <a:gs pos="0">
                <a:srgbClr val="00B0D4">
                  <a:lumMod val="50000"/>
                </a:srgbClr>
              </a:gs>
              <a:gs pos="50000">
                <a:srgbClr val="00B0D4">
                  <a:lumMod val="70000"/>
                  <a:lumOff val="30000"/>
                </a:srgbClr>
              </a:gs>
              <a:gs pos="100000">
                <a:srgbClr val="00B0D4">
                  <a:lumMod val="50000"/>
                </a:srgbClr>
              </a:gs>
            </a:gsLst>
            <a:lin ang="0" scaled="1"/>
          </a:gra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de-DE" altLang="de-DE" sz="2400">
              <a:ea typeface="ヒラギノ角ゴ Pro W3" pitchFamily="1" charset="-128"/>
            </a:endParaRPr>
          </a:p>
        </p:txBody>
      </p:sp>
      <p:sp>
        <p:nvSpPr>
          <p:cNvPr id="172" name="AutoShape 33"/>
          <p:cNvSpPr>
            <a:spLocks noChangeArrowheads="1"/>
          </p:cNvSpPr>
          <p:nvPr/>
        </p:nvSpPr>
        <p:spPr bwMode="auto">
          <a:xfrm>
            <a:off x="522996" y="1817026"/>
            <a:ext cx="2449345" cy="388890"/>
          </a:xfrm>
          <a:prstGeom prst="roundRect">
            <a:avLst>
              <a:gd name="adj" fmla="val 3750"/>
            </a:avLst>
          </a:prstGeom>
          <a:solidFill>
            <a:srgbClr val="00B0D4"/>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r>
              <a:rPr lang="de-DE" dirty="0">
                <a:latin typeface="Arial" charset="0"/>
              </a:rPr>
              <a:t>TwinCAT HMI Client</a:t>
            </a:r>
          </a:p>
        </p:txBody>
      </p:sp>
      <p:grpSp>
        <p:nvGrpSpPr>
          <p:cNvPr id="5" name="Gruppieren 4">
            <a:extLst>
              <a:ext uri="{FF2B5EF4-FFF2-40B4-BE49-F238E27FC236}">
                <a16:creationId xmlns:a16="http://schemas.microsoft.com/office/drawing/2014/main" id="{C91092BE-FB70-4A32-9012-EF4CE9EE1B59}"/>
              </a:ext>
            </a:extLst>
          </p:cNvPr>
          <p:cNvGrpSpPr/>
          <p:nvPr/>
        </p:nvGrpSpPr>
        <p:grpSpPr>
          <a:xfrm>
            <a:off x="6819163" y="4134402"/>
            <a:ext cx="1423337" cy="1091705"/>
            <a:chOff x="6976912" y="4134402"/>
            <a:chExt cx="1142656" cy="1091705"/>
          </a:xfrm>
        </p:grpSpPr>
        <p:grpSp>
          <p:nvGrpSpPr>
            <p:cNvPr id="173" name="Gruppieren 172"/>
            <p:cNvGrpSpPr/>
            <p:nvPr/>
          </p:nvGrpSpPr>
          <p:grpSpPr>
            <a:xfrm>
              <a:off x="6976912" y="4134402"/>
              <a:ext cx="1142656" cy="1091705"/>
              <a:chOff x="3270338" y="1882408"/>
              <a:chExt cx="2624986" cy="701884"/>
            </a:xfrm>
          </p:grpSpPr>
          <p:sp>
            <p:nvSpPr>
              <p:cNvPr id="174" name="AutoShape 27"/>
              <p:cNvSpPr>
                <a:spLocks noChangeArrowheads="1"/>
              </p:cNvSpPr>
              <p:nvPr/>
            </p:nvSpPr>
            <p:spPr bwMode="auto">
              <a:xfrm>
                <a:off x="3307889" y="1882408"/>
                <a:ext cx="2587435" cy="686292"/>
              </a:xfrm>
              <a:prstGeom prst="roundRect">
                <a:avLst>
                  <a:gd name="adj" fmla="val 3801"/>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sp>
            <p:nvSpPr>
              <p:cNvPr id="175" name="AutoShape 28"/>
              <p:cNvSpPr>
                <a:spLocks noChangeArrowheads="1"/>
              </p:cNvSpPr>
              <p:nvPr/>
            </p:nvSpPr>
            <p:spPr bwMode="auto">
              <a:xfrm>
                <a:off x="3270338" y="1898000"/>
                <a:ext cx="2569197" cy="686292"/>
              </a:xfrm>
              <a:prstGeom prst="roundRect">
                <a:avLst>
                  <a:gd name="adj" fmla="val 3801"/>
                </a:avLst>
              </a:prstGeom>
              <a:solidFill>
                <a:srgbClr val="E4E7E9"/>
              </a:solidFill>
              <a:ln>
                <a:noFill/>
              </a:ln>
              <a:effectLst/>
            </p:spPr>
            <p:txBody>
              <a:bodyPr wrap="square" anchor="ctr">
                <a:sp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endParaRPr lang="de-DE" altLang="de-DE"/>
              </a:p>
            </p:txBody>
          </p:sp>
        </p:grpSp>
        <p:sp>
          <p:nvSpPr>
            <p:cNvPr id="176" name="AutoShape 32"/>
            <p:cNvSpPr>
              <a:spLocks noChangeArrowheads="1"/>
            </p:cNvSpPr>
            <p:nvPr/>
          </p:nvSpPr>
          <p:spPr bwMode="auto">
            <a:xfrm>
              <a:off x="7000201" y="4753939"/>
              <a:ext cx="1065077" cy="352313"/>
            </a:xfrm>
            <a:prstGeom prst="roundRect">
              <a:avLst>
                <a:gd name="adj" fmla="val 3824"/>
              </a:avLst>
            </a:prstGeom>
            <a:gradFill>
              <a:gsLst>
                <a:gs pos="0">
                  <a:srgbClr val="BFC7CB">
                    <a:lumMod val="50000"/>
                  </a:srgbClr>
                </a:gs>
                <a:gs pos="50000">
                  <a:srgbClr val="BFC7CB">
                    <a:lumMod val="70000"/>
                    <a:lumOff val="30000"/>
                  </a:srgbClr>
                </a:gs>
                <a:gs pos="100000">
                  <a:srgbClr val="BFC7CB">
                    <a:lumMod val="50000"/>
                  </a:srgbClr>
                </a:gs>
              </a:gsLst>
              <a:lin ang="0" scaled="1"/>
            </a:gradFill>
            <a:ln>
              <a:noFill/>
            </a:ln>
            <a:effectLst/>
          </p:spPr>
          <p:txBody>
            <a:bodyPr anchor="ctr"/>
            <a:lstStyle/>
            <a:p>
              <a:pPr algn="ctr">
                <a:spcBef>
                  <a:spcPct val="0"/>
                </a:spcBef>
              </a:pPr>
              <a:endParaRPr lang="de-DE" altLang="de-DE" sz="1400">
                <a:latin typeface="Frutiger 57Cn" pitchFamily="34" charset="0"/>
                <a:ea typeface="ヒラギノ角ゴ Pro W3" pitchFamily="1" charset="-128"/>
              </a:endParaRPr>
            </a:p>
          </p:txBody>
        </p:sp>
        <p:sp>
          <p:nvSpPr>
            <p:cNvPr id="177" name="AutoShape 33"/>
            <p:cNvSpPr>
              <a:spLocks noChangeArrowheads="1"/>
            </p:cNvSpPr>
            <p:nvPr/>
          </p:nvSpPr>
          <p:spPr bwMode="auto">
            <a:xfrm>
              <a:off x="6989812" y="4775317"/>
              <a:ext cx="1064871" cy="352313"/>
            </a:xfrm>
            <a:prstGeom prst="roundRect">
              <a:avLst>
                <a:gd name="adj" fmla="val 3750"/>
              </a:avLst>
            </a:prstGeom>
            <a:solidFill>
              <a:srgbClr val="BFC7CB"/>
            </a:solidFill>
            <a:ln>
              <a:noFill/>
            </a:ln>
            <a:effectLst/>
          </p:spPr>
          <p:txBody>
            <a:bodyPr anchor="t"/>
            <a:lstStyle/>
            <a:p>
              <a:pPr>
                <a:spcBef>
                  <a:spcPct val="0"/>
                </a:spcBef>
              </a:pPr>
              <a:r>
                <a:rPr lang="de-DE" dirty="0">
                  <a:latin typeface="+mj-lt"/>
                  <a:ea typeface="ヒラギノ角ゴ Pro W3" pitchFamily="1" charset="-128"/>
                </a:rPr>
                <a:t>3</a:t>
              </a:r>
              <a:r>
                <a:rPr lang="de-DE" baseline="30000" dirty="0">
                  <a:latin typeface="+mj-lt"/>
                  <a:ea typeface="ヒラギノ角ゴ Pro W3" pitchFamily="1" charset="-128"/>
                </a:rPr>
                <a:t>rd</a:t>
              </a:r>
              <a:r>
                <a:rPr lang="de-DE" dirty="0">
                  <a:latin typeface="+mj-lt"/>
                  <a:ea typeface="ヒラギノ角ゴ Pro W3" pitchFamily="1" charset="-128"/>
                </a:rPr>
                <a:t> Party</a:t>
              </a:r>
              <a:endParaRPr dirty="0">
                <a:latin typeface="+mj-lt"/>
                <a:ea typeface="ヒラギノ角ゴ Pro W3" pitchFamily="1" charset="-128"/>
              </a:endParaRPr>
            </a:p>
          </p:txBody>
        </p:sp>
        <p:sp>
          <p:nvSpPr>
            <p:cNvPr id="178" name="AutoShape 32"/>
            <p:cNvSpPr>
              <a:spLocks noChangeArrowheads="1"/>
            </p:cNvSpPr>
            <p:nvPr/>
          </p:nvSpPr>
          <p:spPr bwMode="auto">
            <a:xfrm>
              <a:off x="6999364" y="4295370"/>
              <a:ext cx="1064871" cy="336362"/>
            </a:xfrm>
            <a:prstGeom prst="roundRect">
              <a:avLst>
                <a:gd name="adj" fmla="val 3824"/>
              </a:avLst>
            </a:prstGeom>
            <a:gradFill rotWithShape="0">
              <a:gsLst>
                <a:gs pos="0">
                  <a:srgbClr val="E4E7E9">
                    <a:lumMod val="50000"/>
                  </a:srgbClr>
                </a:gs>
                <a:gs pos="50000">
                  <a:srgbClr val="E4E7E9">
                    <a:lumMod val="70000"/>
                    <a:lumOff val="30000"/>
                  </a:srgbClr>
                </a:gs>
                <a:gs pos="100000">
                  <a:srgbClr val="E4E7E9">
                    <a:lumMod val="50000"/>
                  </a:srgbClr>
                </a:gs>
              </a:gsLst>
              <a:lin ang="0" scaled="1"/>
            </a:gradFill>
            <a:ln>
              <a:noFill/>
            </a:ln>
            <a:effectLst/>
          </p:spPr>
          <p:txBody>
            <a:bodyPr wrap="square" anchor="ctr">
              <a:noAutofit/>
            </a:bodyPr>
            <a:lstStyle/>
            <a:p>
              <a:pPr algn="r">
                <a:spcBef>
                  <a:spcPct val="0"/>
                </a:spcBef>
              </a:pPr>
              <a:endParaRPr lang="de-DE" altLang="de-DE">
                <a:latin typeface="Arial" panose="020B0604020202020204" pitchFamily="34" charset="0"/>
                <a:cs typeface="Arial" panose="020B0604020202020204" pitchFamily="34" charset="0"/>
              </a:endParaRPr>
            </a:p>
          </p:txBody>
        </p:sp>
        <p:sp>
          <p:nvSpPr>
            <p:cNvPr id="179" name="AutoShape 33"/>
            <p:cNvSpPr>
              <a:spLocks noChangeArrowheads="1"/>
            </p:cNvSpPr>
            <p:nvPr/>
          </p:nvSpPr>
          <p:spPr bwMode="auto">
            <a:xfrm>
              <a:off x="6989813" y="4316925"/>
              <a:ext cx="1064871" cy="336362"/>
            </a:xfrm>
            <a:prstGeom prst="roundRect">
              <a:avLst>
                <a:gd name="adj" fmla="val 3750"/>
              </a:avLst>
            </a:prstGeom>
            <a:solidFill>
              <a:schemeClr val="bg1"/>
            </a:solidFill>
            <a:ln>
              <a:noFill/>
            </a:ln>
          </p:spPr>
          <p:txBody>
            <a:bodyPr wrap="none" anchor="ct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None/>
              </a:pPr>
              <a:endParaRPr lang="de-DE" dirty="0">
                <a:latin typeface="Arial" charset="0"/>
              </a:endParaRPr>
            </a:p>
          </p:txBody>
        </p:sp>
        <p:pic>
          <p:nvPicPr>
            <p:cNvPr id="180" name="Grafik 179"/>
            <p:cNvPicPr>
              <a:picLocks noChangeAspect="1"/>
            </p:cNvPicPr>
            <p:nvPr/>
          </p:nvPicPr>
          <p:blipFill rotWithShape="1">
            <a:blip r:embed="rId3">
              <a:extLst>
                <a:ext uri="{28A0092B-C50C-407E-A947-70E740481C1C}">
                  <a14:useLocalDpi xmlns:a14="http://schemas.microsoft.com/office/drawing/2010/main" val="0"/>
                </a:ext>
              </a:extLst>
            </a:blip>
            <a:srcRect b="55041"/>
            <a:stretch/>
          </p:blipFill>
          <p:spPr>
            <a:xfrm>
              <a:off x="7102397" y="4270163"/>
              <a:ext cx="986642" cy="377800"/>
            </a:xfrm>
            <a:prstGeom prst="rect">
              <a:avLst/>
            </a:prstGeom>
          </p:spPr>
        </p:pic>
      </p:grpSp>
      <p:pic>
        <p:nvPicPr>
          <p:cNvPr id="91" name="Picture 12" descr="E_CAT_4c_oT_nur_Pfad_SWRT"/>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38795" y="5157192"/>
            <a:ext cx="1296419" cy="458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9" descr="Modbus_Logo_schwar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522" y="6294147"/>
            <a:ext cx="773803" cy="23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0"/>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180820" y="6062362"/>
            <a:ext cx="1009142" cy="53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 name="Picture 11" descr="RS232_RS485_Logo_schwarz"/>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9801" y="5222359"/>
            <a:ext cx="837382" cy="363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14"/>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94371" y="5877272"/>
            <a:ext cx="1009141" cy="534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 name="Grafik 1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7946" y="5589240"/>
            <a:ext cx="1248310" cy="376374"/>
          </a:xfrm>
          <a:prstGeom prst="rect">
            <a:avLst/>
          </a:prstGeom>
        </p:spPr>
      </p:pic>
      <p:pic>
        <p:nvPicPr>
          <p:cNvPr id="185" name="Grafik 1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5224" y="5997018"/>
            <a:ext cx="1039428" cy="201462"/>
          </a:xfrm>
          <a:prstGeom prst="rect">
            <a:avLst/>
          </a:prstGeom>
        </p:spPr>
      </p:pic>
      <p:pic>
        <p:nvPicPr>
          <p:cNvPr id="186" name="Picture 29" descr="CANopen_Logo_weiß"/>
          <p:cNvPicPr preferRelativeResize="0">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1129805" y="5673280"/>
            <a:ext cx="1005755" cy="244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Picture 38" descr="USB_Logo_weiß"/>
          <p:cNvPicPr preferRelativeResize="0">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2283246" y="5287581"/>
            <a:ext cx="669129" cy="2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TextBox 1"/>
          <p:cNvSpPr txBox="1"/>
          <p:nvPr/>
        </p:nvSpPr>
        <p:spPr>
          <a:xfrm>
            <a:off x="2485102" y="5579948"/>
            <a:ext cx="514554" cy="369332"/>
          </a:xfrm>
          <a:prstGeom prst="rect">
            <a:avLst/>
          </a:prstGeom>
          <a:noFill/>
        </p:spPr>
        <p:txBody>
          <a:bodyPr wrap="square" rtlCol="0">
            <a:spAutoFit/>
          </a:bodyPr>
          <a:lstStyle/>
          <a:p>
            <a:r>
              <a:rPr lang="de-DE" b="1" dirty="0"/>
              <a:t>…</a:t>
            </a:r>
          </a:p>
        </p:txBody>
      </p:sp>
    </p:spTree>
    <p:extLst>
      <p:ext uri="{BB962C8B-B14F-4D97-AF65-F5344CB8AC3E}">
        <p14:creationId xmlns:p14="http://schemas.microsoft.com/office/powerpoint/2010/main" val="2255840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dirty="0"/>
              <a:t>Scenarios</a:t>
            </a:r>
          </a:p>
          <a:p>
            <a:r>
              <a:rPr lang="en-US" b="1"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829189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de-DE" dirty="0"/>
              <a:t>TE2000 TC3 HMI Engineering</a:t>
            </a:r>
          </a:p>
          <a:p>
            <a:pPr lvl="1"/>
            <a:r>
              <a:rPr lang="de-DE" dirty="0"/>
              <a:t>HMI Engineering </a:t>
            </a:r>
            <a:r>
              <a:rPr lang="en-US" dirty="0"/>
              <a:t>environment</a:t>
            </a:r>
            <a:r>
              <a:rPr lang="de-DE" dirty="0"/>
              <a:t> </a:t>
            </a:r>
            <a:r>
              <a:rPr lang="en-US" dirty="0"/>
              <a:t>integrated</a:t>
            </a:r>
            <a:r>
              <a:rPr lang="de-DE" dirty="0"/>
              <a:t> in Visual Studio</a:t>
            </a:r>
          </a:p>
          <a:p>
            <a:r>
              <a:rPr lang="de-DE" dirty="0"/>
              <a:t>TF2000 TC3 HMI Server </a:t>
            </a:r>
          </a:p>
          <a:p>
            <a:pPr lvl="1"/>
            <a:r>
              <a:rPr lang="en-US" dirty="0"/>
              <a:t>One Client (Browser) and one Target (ADS) connection integrated</a:t>
            </a:r>
          </a:p>
          <a:p>
            <a:r>
              <a:rPr lang="de-DE" dirty="0"/>
              <a:t>TF20x0 TC3 HMI Clients Pack</a:t>
            </a:r>
          </a:p>
          <a:p>
            <a:pPr lvl="1"/>
            <a:r>
              <a:rPr lang="en-US" dirty="0"/>
              <a:t>Extension of the number of concurrent client connections</a:t>
            </a:r>
          </a:p>
          <a:p>
            <a:r>
              <a:rPr lang="de-DE" dirty="0"/>
              <a:t>TF20x0 TC3 HMI Targets Pack</a:t>
            </a:r>
          </a:p>
          <a:p>
            <a:pPr lvl="1"/>
            <a:r>
              <a:rPr lang="en-US" dirty="0"/>
              <a:t>Extension of the number of concurrent target connections</a:t>
            </a:r>
          </a:p>
          <a:p>
            <a:endParaRPr lang="de-DE" dirty="0"/>
          </a:p>
        </p:txBody>
      </p:sp>
      <p:sp>
        <p:nvSpPr>
          <p:cNvPr id="4" name="Titel 3"/>
          <p:cNvSpPr>
            <a:spLocks noGrp="1"/>
          </p:cNvSpPr>
          <p:nvPr>
            <p:ph type="title"/>
          </p:nvPr>
        </p:nvSpPr>
        <p:spPr>
          <a:xfrm>
            <a:off x="-1" y="143011"/>
            <a:ext cx="10137600" cy="937143"/>
          </a:xfrm>
        </p:spPr>
        <p:txBody>
          <a:bodyPr/>
          <a:lstStyle/>
          <a:p>
            <a:r>
              <a:rPr lang="de-DE" sz="2000" b="0" dirty="0"/>
              <a:t>TwinCAT HMI | Products</a:t>
            </a:r>
            <a:br>
              <a:rPr lang="de-DE" dirty="0"/>
            </a:br>
            <a:r>
              <a:rPr lang="de-DE" dirty="0" err="1"/>
              <a:t>Products</a:t>
            </a:r>
            <a:endParaRPr lang="de-DE" dirty="0"/>
          </a:p>
        </p:txBody>
      </p:sp>
    </p:spTree>
    <p:extLst>
      <p:ext uri="{BB962C8B-B14F-4D97-AF65-F5344CB8AC3E}">
        <p14:creationId xmlns:p14="http://schemas.microsoft.com/office/powerpoint/2010/main" val="4112120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5"/>
          </p:nvPr>
        </p:nvSpPr>
        <p:spPr/>
        <p:txBody>
          <a:bodyPr/>
          <a:lstStyle/>
          <a:p>
            <a:r>
              <a:rPr lang="en-US" dirty="0"/>
              <a:t>TF2110 TC3 HMI OPC UA</a:t>
            </a:r>
          </a:p>
          <a:p>
            <a:pPr lvl="1"/>
            <a:r>
              <a:rPr lang="en-US" dirty="0"/>
              <a:t>Vendor-independent communication protocol</a:t>
            </a:r>
          </a:p>
          <a:p>
            <a:r>
              <a:rPr lang="en-US" dirty="0"/>
              <a:t>TF2200 TC3 HMI Extension SDK</a:t>
            </a:r>
          </a:p>
          <a:p>
            <a:pPr lvl="1"/>
            <a:r>
              <a:rPr lang="en-US" dirty="0"/>
              <a:t>Integration of custom .NET business logic</a:t>
            </a:r>
          </a:p>
          <a:p>
            <a:r>
              <a:rPr lang="en-US" dirty="0"/>
              <a:t>TF2300 TC3 HMI Scope</a:t>
            </a:r>
          </a:p>
          <a:p>
            <a:pPr lvl="1"/>
            <a:r>
              <a:rPr lang="en-US" dirty="0"/>
              <a:t>Integration of TwinCAT Scope</a:t>
            </a:r>
          </a:p>
          <a:p>
            <a:endParaRPr lang="de-DE" dirty="0"/>
          </a:p>
        </p:txBody>
      </p:sp>
      <p:sp>
        <p:nvSpPr>
          <p:cNvPr id="4" name="Titel 3"/>
          <p:cNvSpPr>
            <a:spLocks noGrp="1"/>
          </p:cNvSpPr>
          <p:nvPr>
            <p:ph type="title"/>
          </p:nvPr>
        </p:nvSpPr>
        <p:spPr>
          <a:xfrm>
            <a:off x="-1" y="143011"/>
            <a:ext cx="10137600" cy="937143"/>
          </a:xfrm>
        </p:spPr>
        <p:txBody>
          <a:bodyPr/>
          <a:lstStyle/>
          <a:p>
            <a:r>
              <a:rPr lang="de-DE" sz="2000" b="0" dirty="0"/>
              <a:t>TwinCAT HMI | Products</a:t>
            </a:r>
            <a:br>
              <a:rPr lang="de-DE" dirty="0"/>
            </a:br>
            <a:r>
              <a:rPr lang="de-DE" dirty="0" err="1"/>
              <a:t>Products</a:t>
            </a:r>
            <a:endParaRPr lang="de-DE" dirty="0"/>
          </a:p>
        </p:txBody>
      </p:sp>
    </p:spTree>
    <p:extLst>
      <p:ext uri="{BB962C8B-B14F-4D97-AF65-F5344CB8AC3E}">
        <p14:creationId xmlns:p14="http://schemas.microsoft.com/office/powerpoint/2010/main" val="22276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b="1" dirty="0"/>
              <a:t>Introduction</a:t>
            </a:r>
          </a:p>
          <a:p>
            <a:r>
              <a:rPr lang="en-US" dirty="0"/>
              <a:t>Engineering</a:t>
            </a:r>
          </a:p>
          <a:p>
            <a:r>
              <a:rPr lang="en-US" dirty="0"/>
              <a:t>Architecture</a:t>
            </a:r>
          </a:p>
          <a:p>
            <a:r>
              <a:rPr lang="en-US" dirty="0"/>
              <a:t>Scenarios</a:t>
            </a:r>
          </a:p>
          <a:p>
            <a:r>
              <a:rPr lang="en-US"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3276797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DC90C3-BBCB-4EBF-A2F2-2FA0430A89AB}"/>
              </a:ext>
            </a:extLst>
          </p:cNvPr>
          <p:cNvSpPr>
            <a:spLocks noGrp="1"/>
          </p:cNvSpPr>
          <p:nvPr>
            <p:ph type="title"/>
          </p:nvPr>
        </p:nvSpPr>
        <p:spPr>
          <a:xfrm>
            <a:off x="-1" y="173788"/>
            <a:ext cx="10137600" cy="906366"/>
          </a:xfrm>
        </p:spPr>
        <p:txBody>
          <a:bodyPr/>
          <a:lstStyle/>
          <a:p>
            <a:r>
              <a:rPr lang="de-DE" sz="2000" b="0" dirty="0"/>
              <a:t>TwinCAT HMI | Products</a:t>
            </a:r>
            <a:br>
              <a:rPr lang="de-DE" sz="2000" dirty="0"/>
            </a:br>
            <a:r>
              <a:rPr lang="de-DE" sz="2000" dirty="0"/>
              <a:t>Business Model</a:t>
            </a:r>
            <a:endParaRPr lang="en-GB" dirty="0"/>
          </a:p>
        </p:txBody>
      </p:sp>
      <p:sp>
        <p:nvSpPr>
          <p:cNvPr id="3" name="Textplatzhalter 1">
            <a:extLst>
              <a:ext uri="{FF2B5EF4-FFF2-40B4-BE49-F238E27FC236}">
                <a16:creationId xmlns:a16="http://schemas.microsoft.com/office/drawing/2014/main" id="{A0DCA00D-EEB4-44D2-9687-6CA688F5288C}"/>
              </a:ext>
            </a:extLst>
          </p:cNvPr>
          <p:cNvSpPr txBox="1">
            <a:spLocks/>
          </p:cNvSpPr>
          <p:nvPr/>
        </p:nvSpPr>
        <p:spPr>
          <a:xfrm>
            <a:off x="1" y="1201131"/>
            <a:ext cx="12216679" cy="5656867"/>
          </a:xfrm>
          <a:prstGeom prst="rect">
            <a:avLst/>
          </a:prstGeom>
        </p:spPr>
        <p:txBody>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lvl="1">
              <a:buFont typeface="Wingdings" panose="05000000000000000000" pitchFamily="2" charset="2"/>
              <a:buChar char="§"/>
            </a:pPr>
            <a:r>
              <a:rPr lang="en-GB" dirty="0"/>
              <a:t>Licensing is </a:t>
            </a:r>
            <a:r>
              <a:rPr lang="en-GB" b="1" dirty="0"/>
              <a:t>not</a:t>
            </a:r>
            <a:r>
              <a:rPr lang="en-GB" dirty="0"/>
              <a:t> based on the number of tags!</a:t>
            </a:r>
          </a:p>
          <a:p>
            <a:endParaRPr lang="de-DE" dirty="0"/>
          </a:p>
          <a:p>
            <a:pPr lvl="1">
              <a:buFont typeface="Wingdings" panose="05000000000000000000" pitchFamily="2" charset="2"/>
              <a:buChar char="§"/>
            </a:pPr>
            <a:r>
              <a:rPr lang="en-GB" dirty="0"/>
              <a:t>HMI Engineering is free of charge</a:t>
            </a:r>
          </a:p>
          <a:p>
            <a:pPr lvl="2"/>
            <a:r>
              <a:rPr lang="en-GB" dirty="0"/>
              <a:t>Including updates and support</a:t>
            </a:r>
            <a:br>
              <a:rPr lang="de-DE" dirty="0"/>
            </a:br>
            <a:endParaRPr lang="de-DE" dirty="0"/>
          </a:p>
          <a:p>
            <a:pPr lvl="1">
              <a:buFont typeface="Wingdings" panose="05000000000000000000" pitchFamily="2" charset="2"/>
              <a:buChar char="§"/>
            </a:pPr>
            <a:r>
              <a:rPr lang="de-DE" dirty="0"/>
              <a:t>Licensing </a:t>
            </a:r>
            <a:r>
              <a:rPr lang="de-DE" dirty="0" err="1"/>
              <a:t>is</a:t>
            </a:r>
            <a:r>
              <a:rPr lang="de-DE" dirty="0"/>
              <a:t> </a:t>
            </a:r>
            <a:r>
              <a:rPr lang="de-DE" dirty="0" err="1"/>
              <a:t>based</a:t>
            </a:r>
            <a:r>
              <a:rPr lang="de-DE" dirty="0"/>
              <a:t> on</a:t>
            </a:r>
          </a:p>
          <a:p>
            <a:pPr lvl="2"/>
            <a:r>
              <a:rPr lang="en-GB" dirty="0"/>
              <a:t>Platform level (like TC3) of TC HMI Server</a:t>
            </a:r>
          </a:p>
          <a:p>
            <a:pPr lvl="2"/>
            <a:r>
              <a:rPr lang="en-GB" dirty="0"/>
              <a:t>Amount of clients and targets</a:t>
            </a:r>
          </a:p>
          <a:p>
            <a:endParaRPr lang="en-US" dirty="0"/>
          </a:p>
          <a:p>
            <a:endParaRPr lang="en-US" dirty="0"/>
          </a:p>
          <a:p>
            <a:endParaRPr lang="en-US" dirty="0"/>
          </a:p>
          <a:p>
            <a:endParaRPr lang="en-US" dirty="0"/>
          </a:p>
          <a:p>
            <a:pPr marL="0" indent="0">
              <a:buFont typeface="Wingdings" pitchFamily="2" charset="2"/>
              <a:buNone/>
            </a:pPr>
            <a:endParaRPr lang="en-US" dirty="0"/>
          </a:p>
          <a:p>
            <a:pPr marL="0" indent="0">
              <a:buFont typeface="Wingdings" pitchFamily="2" charset="2"/>
              <a:buNone/>
            </a:pPr>
            <a:endParaRPr lang="en-US" dirty="0"/>
          </a:p>
          <a:p>
            <a:endParaRPr lang="en-US" dirty="0"/>
          </a:p>
          <a:p>
            <a:endParaRPr lang="en-US" dirty="0"/>
          </a:p>
          <a:p>
            <a:endParaRPr lang="en-US" dirty="0"/>
          </a:p>
          <a:p>
            <a:endParaRPr lang="en-US" dirty="0"/>
          </a:p>
        </p:txBody>
      </p:sp>
      <p:grpSp>
        <p:nvGrpSpPr>
          <p:cNvPr id="4" name="Gruppieren 3">
            <a:extLst>
              <a:ext uri="{FF2B5EF4-FFF2-40B4-BE49-F238E27FC236}">
                <a16:creationId xmlns:a16="http://schemas.microsoft.com/office/drawing/2014/main" id="{60C97EE4-3020-414F-9B3B-678782011890}"/>
              </a:ext>
            </a:extLst>
          </p:cNvPr>
          <p:cNvGrpSpPr/>
          <p:nvPr/>
        </p:nvGrpSpPr>
        <p:grpSpPr>
          <a:xfrm>
            <a:off x="10162761" y="1412776"/>
            <a:ext cx="1440000" cy="1440000"/>
            <a:chOff x="5786330" y="2559767"/>
            <a:chExt cx="1080000" cy="1080000"/>
          </a:xfrm>
        </p:grpSpPr>
        <p:sp>
          <p:nvSpPr>
            <p:cNvPr id="23" name="&quot;Nein&quot;-Symbol 29">
              <a:extLst>
                <a:ext uri="{FF2B5EF4-FFF2-40B4-BE49-F238E27FC236}">
                  <a16:creationId xmlns:a16="http://schemas.microsoft.com/office/drawing/2014/main" id="{DC763183-8ABA-4B48-B227-11AB1E7E23F1}"/>
                </a:ext>
              </a:extLst>
            </p:cNvPr>
            <p:cNvSpPr/>
            <p:nvPr/>
          </p:nvSpPr>
          <p:spPr>
            <a:xfrm>
              <a:off x="5786330" y="2559767"/>
              <a:ext cx="1080000" cy="1080000"/>
            </a:xfrm>
            <a:prstGeom prst="noSmoking">
              <a:avLst>
                <a:gd name="adj" fmla="val 12253"/>
              </a:avLst>
            </a:prstGeom>
            <a:solidFill>
              <a:schemeClr val="accent3">
                <a:lumMod val="20000"/>
                <a:lumOff val="80000"/>
              </a:schemeClr>
            </a:solidFill>
            <a:ln>
              <a:solidFill>
                <a:schemeClr val="accent3">
                  <a:lumMod val="20000"/>
                  <a:lumOff val="80000"/>
                </a:schemeClr>
              </a:solidFill>
            </a:ln>
          </p:spPr>
          <p:style>
            <a:lnRef idx="2">
              <a:schemeClr val="accent4"/>
            </a:lnRef>
            <a:fillRef idx="1">
              <a:schemeClr val="lt1"/>
            </a:fillRef>
            <a:effectRef idx="0">
              <a:schemeClr val="accent4"/>
            </a:effectRef>
            <a:fontRef idx="minor">
              <a:schemeClr val="dk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24" name="Textfeld 23">
              <a:extLst>
                <a:ext uri="{FF2B5EF4-FFF2-40B4-BE49-F238E27FC236}">
                  <a16:creationId xmlns:a16="http://schemas.microsoft.com/office/drawing/2014/main" id="{4EF1DEF3-B45A-4BB1-A3A1-0FCAC5A12914}"/>
                </a:ext>
              </a:extLst>
            </p:cNvPr>
            <p:cNvSpPr txBox="1"/>
            <p:nvPr/>
          </p:nvSpPr>
          <p:spPr>
            <a:xfrm>
              <a:off x="5922613" y="2903560"/>
              <a:ext cx="810088" cy="392415"/>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No count of tags</a:t>
              </a:r>
            </a:p>
          </p:txBody>
        </p:sp>
      </p:grpSp>
      <p:sp>
        <p:nvSpPr>
          <p:cNvPr id="7" name="AutoShape 28">
            <a:extLst>
              <a:ext uri="{FF2B5EF4-FFF2-40B4-BE49-F238E27FC236}">
                <a16:creationId xmlns:a16="http://schemas.microsoft.com/office/drawing/2014/main" id="{949EEAE4-4AFC-4B7F-8206-46AE172C855F}"/>
              </a:ext>
            </a:extLst>
          </p:cNvPr>
          <p:cNvSpPr>
            <a:spLocks noChangeArrowheads="1"/>
          </p:cNvSpPr>
          <p:nvPr/>
        </p:nvSpPr>
        <p:spPr bwMode="auto">
          <a:xfrm>
            <a:off x="371639" y="4653136"/>
            <a:ext cx="11412993" cy="1944000"/>
          </a:xfrm>
          <a:prstGeom prst="roundRect">
            <a:avLst>
              <a:gd name="adj" fmla="val 0"/>
            </a:avLst>
          </a:prstGeom>
          <a:solidFill>
            <a:srgbClr val="CCD2DA"/>
          </a:solidFill>
          <a:ln>
            <a:noFill/>
          </a:ln>
        </p:spPr>
        <p:txBody>
          <a:bodyPr wrap="none" anchor="t"/>
          <a:lstStyle/>
          <a:p>
            <a:pPr>
              <a:spcBef>
                <a:spcPct val="0"/>
              </a:spcBef>
            </a:pPr>
            <a:endParaRPr lang="de-DE" altLang="de-DE" dirty="0"/>
          </a:p>
        </p:txBody>
      </p:sp>
      <p:sp>
        <p:nvSpPr>
          <p:cNvPr id="8" name="AutoShape 33">
            <a:extLst>
              <a:ext uri="{FF2B5EF4-FFF2-40B4-BE49-F238E27FC236}">
                <a16:creationId xmlns:a16="http://schemas.microsoft.com/office/drawing/2014/main" id="{E7F6C5A4-73C5-4722-9C13-8614E5253852}"/>
              </a:ext>
            </a:extLst>
          </p:cNvPr>
          <p:cNvSpPr>
            <a:spLocks noChangeArrowheads="1"/>
          </p:cNvSpPr>
          <p:nvPr/>
        </p:nvSpPr>
        <p:spPr bwMode="auto">
          <a:xfrm>
            <a:off x="650261" y="4941168"/>
            <a:ext cx="2060291" cy="1363772"/>
          </a:xfrm>
          <a:prstGeom prst="roundRect">
            <a:avLst>
              <a:gd name="adj" fmla="val 0"/>
            </a:avLst>
          </a:prstGeom>
          <a:solidFill>
            <a:schemeClr val="bg1"/>
          </a:solidFill>
          <a:ln>
            <a:noFill/>
          </a:ln>
        </p:spPr>
        <p:txBody>
          <a:bodyPr wrap="none" anchor="t"/>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endParaRPr sz="1400" b="1" dirty="0"/>
          </a:p>
        </p:txBody>
      </p:sp>
      <p:sp>
        <p:nvSpPr>
          <p:cNvPr id="9" name="AutoShape 152">
            <a:extLst>
              <a:ext uri="{FF2B5EF4-FFF2-40B4-BE49-F238E27FC236}">
                <a16:creationId xmlns:a16="http://schemas.microsoft.com/office/drawing/2014/main" id="{6CD038BF-16F4-400D-9896-927C5AFB7782}"/>
              </a:ext>
            </a:extLst>
          </p:cNvPr>
          <p:cNvSpPr>
            <a:spLocks noChangeArrowheads="1"/>
          </p:cNvSpPr>
          <p:nvPr/>
        </p:nvSpPr>
        <p:spPr bwMode="auto">
          <a:xfrm>
            <a:off x="765301" y="5065267"/>
            <a:ext cx="1830362" cy="316025"/>
          </a:xfrm>
          <a:prstGeom prst="roundRect">
            <a:avLst>
              <a:gd name="adj" fmla="val 0"/>
            </a:avLst>
          </a:prstGeom>
          <a:solidFill>
            <a:schemeClr val="accent3">
              <a:alpha val="80000"/>
            </a:schemeClr>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400" dirty="0">
                <a:solidFill>
                  <a:schemeClr val="bg1"/>
                </a:solidFill>
                <a:latin typeface="+mj-lt"/>
                <a:ea typeface="ヒラギノ角ゴ Pro W3" pitchFamily="1" charset="-128"/>
              </a:rPr>
              <a:t> TF2000 HMI Server </a:t>
            </a:r>
          </a:p>
        </p:txBody>
      </p:sp>
      <p:sp>
        <p:nvSpPr>
          <p:cNvPr id="10" name="AutoShape 152">
            <a:extLst>
              <a:ext uri="{FF2B5EF4-FFF2-40B4-BE49-F238E27FC236}">
                <a16:creationId xmlns:a16="http://schemas.microsoft.com/office/drawing/2014/main" id="{EF2AE75D-79EB-425C-8644-A2B2AD6F97AF}"/>
              </a:ext>
            </a:extLst>
          </p:cNvPr>
          <p:cNvSpPr>
            <a:spLocks noChangeArrowheads="1"/>
          </p:cNvSpPr>
          <p:nvPr/>
        </p:nvSpPr>
        <p:spPr bwMode="auto">
          <a:xfrm>
            <a:off x="3215681" y="4720964"/>
            <a:ext cx="6192688" cy="1800000"/>
          </a:xfrm>
          <a:prstGeom prst="roundRect">
            <a:avLst>
              <a:gd name="adj" fmla="val 0"/>
            </a:avLst>
          </a:prstGeom>
          <a:solidFill>
            <a:schemeClr val="bg1"/>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FontTx/>
              <a:buNone/>
            </a:pPr>
            <a:r>
              <a:rPr lang="de-DE" altLang="de-DE" sz="1400" b="1" dirty="0">
                <a:latin typeface="+mj-lt"/>
                <a:ea typeface="ヒラギノ角ゴ Pro W3" pitchFamily="1" charset="-128"/>
              </a:rPr>
              <a:t>   Optional</a:t>
            </a:r>
          </a:p>
        </p:txBody>
      </p:sp>
      <p:sp>
        <p:nvSpPr>
          <p:cNvPr id="11" name="AutoShape 152">
            <a:extLst>
              <a:ext uri="{FF2B5EF4-FFF2-40B4-BE49-F238E27FC236}">
                <a16:creationId xmlns:a16="http://schemas.microsoft.com/office/drawing/2014/main" id="{1975FBEE-1145-4048-89A7-1E122AB39CD2}"/>
              </a:ext>
            </a:extLst>
          </p:cNvPr>
          <p:cNvSpPr>
            <a:spLocks noChangeArrowheads="1"/>
          </p:cNvSpPr>
          <p:nvPr/>
        </p:nvSpPr>
        <p:spPr bwMode="auto">
          <a:xfrm>
            <a:off x="3425554" y="5340843"/>
            <a:ext cx="2598437" cy="316025"/>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1 / 2 / 3 / 5 / 10 / 20 / 25 / 100</a:t>
            </a:r>
          </a:p>
        </p:txBody>
      </p:sp>
      <p:sp>
        <p:nvSpPr>
          <p:cNvPr id="12" name="AutoShape 152">
            <a:extLst>
              <a:ext uri="{FF2B5EF4-FFF2-40B4-BE49-F238E27FC236}">
                <a16:creationId xmlns:a16="http://schemas.microsoft.com/office/drawing/2014/main" id="{D9173F3F-A6C5-4162-968A-F7EF2A744621}"/>
              </a:ext>
            </a:extLst>
          </p:cNvPr>
          <p:cNvSpPr>
            <a:spLocks noChangeArrowheads="1"/>
          </p:cNvSpPr>
          <p:nvPr/>
        </p:nvSpPr>
        <p:spPr bwMode="auto">
          <a:xfrm>
            <a:off x="3425555" y="5026399"/>
            <a:ext cx="2598437" cy="316025"/>
          </a:xfrm>
          <a:prstGeom prst="roundRect">
            <a:avLst>
              <a:gd name="adj" fmla="val 0"/>
            </a:avLst>
          </a:prstGeom>
          <a:solidFill>
            <a:schemeClr val="accent3">
              <a:alpha val="80000"/>
            </a:schemeClr>
          </a:solidFill>
          <a:ln>
            <a:noFill/>
          </a:ln>
        </p:spPr>
        <p:txBody>
          <a:bodyPr wrap="none" anchor="ctr"/>
          <a:lstStyle/>
          <a:p>
            <a:pPr algn="ctr">
              <a:spcBef>
                <a:spcPct val="0"/>
              </a:spcBef>
            </a:pPr>
            <a:r>
              <a:rPr lang="de-DE" sz="1400" dirty="0">
                <a:solidFill>
                  <a:schemeClr val="bg1"/>
                </a:solidFill>
                <a:latin typeface="+mj-lt"/>
              </a:rPr>
              <a:t>TF20x0 Clients Pack</a:t>
            </a:r>
          </a:p>
        </p:txBody>
      </p:sp>
      <p:sp>
        <p:nvSpPr>
          <p:cNvPr id="13" name="AutoShape 152">
            <a:extLst>
              <a:ext uri="{FF2B5EF4-FFF2-40B4-BE49-F238E27FC236}">
                <a16:creationId xmlns:a16="http://schemas.microsoft.com/office/drawing/2014/main" id="{2F4D61B6-6389-47CC-93DF-26FAD688D84F}"/>
              </a:ext>
            </a:extLst>
          </p:cNvPr>
          <p:cNvSpPr>
            <a:spLocks noChangeArrowheads="1"/>
          </p:cNvSpPr>
          <p:nvPr/>
        </p:nvSpPr>
        <p:spPr bwMode="auto">
          <a:xfrm>
            <a:off x="3427675" y="6060923"/>
            <a:ext cx="2594903" cy="316025"/>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1 / 2 / 3 / 5 / 10 / 20 / 25 / 100</a:t>
            </a:r>
          </a:p>
        </p:txBody>
      </p:sp>
      <p:sp>
        <p:nvSpPr>
          <p:cNvPr id="14" name="AutoShape 152">
            <a:extLst>
              <a:ext uri="{FF2B5EF4-FFF2-40B4-BE49-F238E27FC236}">
                <a16:creationId xmlns:a16="http://schemas.microsoft.com/office/drawing/2014/main" id="{ABE188DF-E578-4A75-A7F6-0327868AFA5B}"/>
              </a:ext>
            </a:extLst>
          </p:cNvPr>
          <p:cNvSpPr>
            <a:spLocks noChangeArrowheads="1"/>
          </p:cNvSpPr>
          <p:nvPr/>
        </p:nvSpPr>
        <p:spPr bwMode="auto">
          <a:xfrm>
            <a:off x="3427676" y="5746479"/>
            <a:ext cx="2594903" cy="316025"/>
          </a:xfrm>
          <a:prstGeom prst="roundRect">
            <a:avLst>
              <a:gd name="adj" fmla="val 0"/>
            </a:avLst>
          </a:prstGeom>
          <a:solidFill>
            <a:schemeClr val="accent3">
              <a:alpha val="80000"/>
            </a:schemeClr>
          </a:solidFill>
          <a:ln>
            <a:noFill/>
          </a:ln>
        </p:spPr>
        <p:txBody>
          <a:bodyPr wrap="none" anchor="ctr"/>
          <a:lstStyle/>
          <a:p>
            <a:pPr algn="ctr"/>
            <a:r>
              <a:rPr lang="de-DE" sz="1400" dirty="0">
                <a:solidFill>
                  <a:schemeClr val="bg1"/>
                </a:solidFill>
                <a:latin typeface="+mj-lt"/>
              </a:rPr>
              <a:t>TF20x0 Targets Pack</a:t>
            </a:r>
          </a:p>
        </p:txBody>
      </p:sp>
      <p:sp>
        <p:nvSpPr>
          <p:cNvPr id="15" name="AutoShape 152">
            <a:extLst>
              <a:ext uri="{FF2B5EF4-FFF2-40B4-BE49-F238E27FC236}">
                <a16:creationId xmlns:a16="http://schemas.microsoft.com/office/drawing/2014/main" id="{0394AB63-B4B6-4BCC-84DE-4B80FE188DF0}"/>
              </a:ext>
            </a:extLst>
          </p:cNvPr>
          <p:cNvSpPr>
            <a:spLocks noChangeArrowheads="1"/>
          </p:cNvSpPr>
          <p:nvPr/>
        </p:nvSpPr>
        <p:spPr bwMode="auto">
          <a:xfrm>
            <a:off x="6600056" y="5687660"/>
            <a:ext cx="2593701" cy="316025"/>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err="1"/>
              <a:t>Scope</a:t>
            </a:r>
            <a:r>
              <a:rPr lang="de-DE" sz="1400" dirty="0"/>
              <a:t>, OPC UA, …</a:t>
            </a:r>
          </a:p>
        </p:txBody>
      </p:sp>
      <p:sp>
        <p:nvSpPr>
          <p:cNvPr id="16" name="AutoShape 152">
            <a:extLst>
              <a:ext uri="{FF2B5EF4-FFF2-40B4-BE49-F238E27FC236}">
                <a16:creationId xmlns:a16="http://schemas.microsoft.com/office/drawing/2014/main" id="{0EC348D1-397C-485B-85BE-5A9C0BB1A9DA}"/>
              </a:ext>
            </a:extLst>
          </p:cNvPr>
          <p:cNvSpPr>
            <a:spLocks noChangeArrowheads="1"/>
          </p:cNvSpPr>
          <p:nvPr/>
        </p:nvSpPr>
        <p:spPr bwMode="auto">
          <a:xfrm>
            <a:off x="6600057" y="5373216"/>
            <a:ext cx="2593700" cy="316025"/>
          </a:xfrm>
          <a:prstGeom prst="roundRect">
            <a:avLst>
              <a:gd name="adj" fmla="val 0"/>
            </a:avLst>
          </a:prstGeom>
          <a:solidFill>
            <a:schemeClr val="accent3">
              <a:alpha val="80000"/>
            </a:schemeClr>
          </a:solidFill>
          <a:ln>
            <a:noFill/>
          </a:ln>
        </p:spPr>
        <p:txBody>
          <a:bodyPr wrap="none" anchor="ctr"/>
          <a:lstStyle/>
          <a:p>
            <a:r>
              <a:rPr lang="de-DE" sz="1400" dirty="0">
                <a:solidFill>
                  <a:schemeClr val="bg1"/>
                </a:solidFill>
                <a:latin typeface="+mj-lt"/>
              </a:rPr>
              <a:t>HMI Extensions</a:t>
            </a:r>
          </a:p>
        </p:txBody>
      </p:sp>
      <p:sp>
        <p:nvSpPr>
          <p:cNvPr id="17" name="Rechteck 16">
            <a:extLst>
              <a:ext uri="{FF2B5EF4-FFF2-40B4-BE49-F238E27FC236}">
                <a16:creationId xmlns:a16="http://schemas.microsoft.com/office/drawing/2014/main" id="{342E6E76-BB2F-442D-9E3A-C065BA129C30}"/>
              </a:ext>
            </a:extLst>
          </p:cNvPr>
          <p:cNvSpPr/>
          <p:nvPr/>
        </p:nvSpPr>
        <p:spPr>
          <a:xfrm>
            <a:off x="9770063" y="5843009"/>
            <a:ext cx="1510926" cy="523220"/>
          </a:xfrm>
          <a:prstGeom prst="rect">
            <a:avLst/>
          </a:prstGeom>
        </p:spPr>
        <p:txBody>
          <a:bodyPr wrap="none">
            <a:spAutoFit/>
          </a:bodyPr>
          <a:lstStyle/>
          <a:p>
            <a:pPr algn="ctr">
              <a:spcBef>
                <a:spcPct val="0"/>
              </a:spcBef>
            </a:pPr>
            <a:r>
              <a:rPr lang="de-DE" altLang="de-DE" sz="1400" b="1" dirty="0"/>
              <a:t>TwinCAT 3 HMI </a:t>
            </a:r>
            <a:br>
              <a:rPr lang="de-DE" altLang="de-DE" sz="1400" b="1" dirty="0"/>
            </a:br>
            <a:r>
              <a:rPr lang="de-DE" altLang="de-DE" sz="1400" b="1" dirty="0" err="1"/>
              <a:t>License</a:t>
            </a:r>
            <a:endParaRPr lang="de-DE" altLang="de-DE" sz="1400" b="1" dirty="0"/>
          </a:p>
        </p:txBody>
      </p:sp>
      <p:sp>
        <p:nvSpPr>
          <p:cNvPr id="18" name="TextBox 99">
            <a:extLst>
              <a:ext uri="{FF2B5EF4-FFF2-40B4-BE49-F238E27FC236}">
                <a16:creationId xmlns:a16="http://schemas.microsoft.com/office/drawing/2014/main" id="{7DC5A38A-29F4-4EE6-8E35-6C33C0F84640}"/>
              </a:ext>
            </a:extLst>
          </p:cNvPr>
          <p:cNvSpPr txBox="1"/>
          <p:nvPr/>
        </p:nvSpPr>
        <p:spPr>
          <a:xfrm>
            <a:off x="2854569" y="5523932"/>
            <a:ext cx="319318" cy="369332"/>
          </a:xfrm>
          <a:prstGeom prst="rect">
            <a:avLst/>
          </a:prstGeom>
          <a:noFill/>
        </p:spPr>
        <p:txBody>
          <a:bodyPr wrap="none" rtlCol="0">
            <a:spAutoFit/>
          </a:bodyPr>
          <a:lstStyle/>
          <a:p>
            <a:r>
              <a:rPr lang="de-DE" b="1" dirty="0"/>
              <a:t>+</a:t>
            </a:r>
            <a:endParaRPr lang="en-US" b="1" dirty="0"/>
          </a:p>
        </p:txBody>
      </p:sp>
      <p:sp>
        <p:nvSpPr>
          <p:cNvPr id="19" name="TextBox 99">
            <a:extLst>
              <a:ext uri="{FF2B5EF4-FFF2-40B4-BE49-F238E27FC236}">
                <a16:creationId xmlns:a16="http://schemas.microsoft.com/office/drawing/2014/main" id="{55C0D4F7-6E4A-417D-82C1-9CF8E590E892}"/>
              </a:ext>
            </a:extLst>
          </p:cNvPr>
          <p:cNvSpPr txBox="1"/>
          <p:nvPr/>
        </p:nvSpPr>
        <p:spPr>
          <a:xfrm>
            <a:off x="6208730" y="5507940"/>
            <a:ext cx="319318" cy="369332"/>
          </a:xfrm>
          <a:prstGeom prst="rect">
            <a:avLst/>
          </a:prstGeom>
          <a:noFill/>
        </p:spPr>
        <p:txBody>
          <a:bodyPr wrap="none" rtlCol="0">
            <a:spAutoFit/>
          </a:bodyPr>
          <a:lstStyle/>
          <a:p>
            <a:r>
              <a:rPr lang="de-DE" b="1" dirty="0"/>
              <a:t>+</a:t>
            </a:r>
            <a:endParaRPr lang="en-US" b="1" dirty="0"/>
          </a:p>
        </p:txBody>
      </p:sp>
      <p:pic>
        <p:nvPicPr>
          <p:cNvPr id="20" name="Picture 105">
            <a:extLst>
              <a:ext uri="{FF2B5EF4-FFF2-40B4-BE49-F238E27FC236}">
                <a16:creationId xmlns:a16="http://schemas.microsoft.com/office/drawing/2014/main" id="{00D7893C-DC22-4611-90FC-35FB445448B5}"/>
              </a:ext>
            </a:extLst>
          </p:cNvPr>
          <p:cNvPicPr>
            <a:picLocks noChangeAspect="1"/>
          </p:cNvPicPr>
          <p:nvPr/>
        </p:nvPicPr>
        <p:blipFill>
          <a:blip r:embed="rId2"/>
          <a:stretch>
            <a:fillRect/>
          </a:stretch>
        </p:blipFill>
        <p:spPr>
          <a:xfrm>
            <a:off x="10222783" y="5095146"/>
            <a:ext cx="604915" cy="710118"/>
          </a:xfrm>
          <a:prstGeom prst="rect">
            <a:avLst/>
          </a:prstGeom>
        </p:spPr>
      </p:pic>
      <p:sp>
        <p:nvSpPr>
          <p:cNvPr id="21" name="TextBox 99">
            <a:extLst>
              <a:ext uri="{FF2B5EF4-FFF2-40B4-BE49-F238E27FC236}">
                <a16:creationId xmlns:a16="http://schemas.microsoft.com/office/drawing/2014/main" id="{5E1212A0-0A4A-41A3-8646-443228AAAAD8}"/>
              </a:ext>
            </a:extLst>
          </p:cNvPr>
          <p:cNvSpPr txBox="1"/>
          <p:nvPr/>
        </p:nvSpPr>
        <p:spPr>
          <a:xfrm>
            <a:off x="9552384" y="5523848"/>
            <a:ext cx="319318" cy="369332"/>
          </a:xfrm>
          <a:prstGeom prst="rect">
            <a:avLst/>
          </a:prstGeom>
          <a:noFill/>
        </p:spPr>
        <p:txBody>
          <a:bodyPr wrap="none" rtlCol="0">
            <a:spAutoFit/>
          </a:bodyPr>
          <a:lstStyle/>
          <a:p>
            <a:r>
              <a:rPr lang="en-US" b="1" dirty="0"/>
              <a:t>=</a:t>
            </a:r>
          </a:p>
        </p:txBody>
      </p:sp>
      <p:sp>
        <p:nvSpPr>
          <p:cNvPr id="22" name="AutoShape 152">
            <a:extLst>
              <a:ext uri="{FF2B5EF4-FFF2-40B4-BE49-F238E27FC236}">
                <a16:creationId xmlns:a16="http://schemas.microsoft.com/office/drawing/2014/main" id="{9F6C99F2-8DAE-412B-B9CE-48BBBF9C4C0A}"/>
              </a:ext>
            </a:extLst>
          </p:cNvPr>
          <p:cNvSpPr>
            <a:spLocks noChangeArrowheads="1"/>
          </p:cNvSpPr>
          <p:nvPr/>
        </p:nvSpPr>
        <p:spPr bwMode="auto">
          <a:xfrm>
            <a:off x="765301" y="5381292"/>
            <a:ext cx="1830362" cy="781172"/>
          </a:xfrm>
          <a:prstGeom prst="roundRect">
            <a:avLst>
              <a:gd name="adj" fmla="val 0"/>
            </a:avLst>
          </a:prstGeom>
          <a:solidFill>
            <a:srgbClr val="BFC7CB"/>
          </a:solidFill>
          <a:ln>
            <a:noFill/>
          </a:ln>
          <a:effectLst/>
        </p:spPr>
        <p:txBody>
          <a:bodyPr anchor="t" anchorCtr="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400" dirty="0"/>
              <a:t>Includes:</a:t>
            </a:r>
          </a:p>
          <a:p>
            <a:r>
              <a:rPr lang="de-DE" sz="1400" dirty="0"/>
              <a:t>- 1 Client (Browser)</a:t>
            </a:r>
          </a:p>
          <a:p>
            <a:r>
              <a:rPr lang="de-DE" sz="1400" dirty="0"/>
              <a:t>- 1 Target (NetId)</a:t>
            </a:r>
          </a:p>
          <a:p>
            <a:endParaRPr lang="de-DE" sz="1400" dirty="0"/>
          </a:p>
        </p:txBody>
      </p:sp>
    </p:spTree>
    <p:extLst>
      <p:ext uri="{BB962C8B-B14F-4D97-AF65-F5344CB8AC3E}">
        <p14:creationId xmlns:p14="http://schemas.microsoft.com/office/powerpoint/2010/main" val="3268308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dirty="0"/>
              <a:t>Engineering</a:t>
            </a:r>
          </a:p>
          <a:p>
            <a:r>
              <a:rPr lang="en-US" dirty="0"/>
              <a:t>Architecture</a:t>
            </a:r>
          </a:p>
          <a:p>
            <a:r>
              <a:rPr lang="en-US" dirty="0"/>
              <a:t>Scenarios</a:t>
            </a:r>
          </a:p>
          <a:p>
            <a:r>
              <a:rPr lang="en-US" dirty="0"/>
              <a:t>Products</a:t>
            </a:r>
          </a:p>
          <a:p>
            <a:r>
              <a:rPr lang="en-US" b="1" dirty="0"/>
              <a:t>Features</a:t>
            </a:r>
            <a:endParaRPr lang="en-US" dirty="0"/>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657302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US" dirty="0"/>
              <a:t>Graphical configurator</a:t>
            </a:r>
          </a:p>
          <a:p>
            <a:pPr lvl="1"/>
            <a:r>
              <a:rPr lang="en-US" dirty="0"/>
              <a:t>Different templates</a:t>
            </a:r>
          </a:p>
          <a:p>
            <a:pPr lvl="1"/>
            <a:r>
              <a:rPr lang="en-US" dirty="0"/>
              <a:t>Fixed resolution or responsive</a:t>
            </a:r>
          </a:p>
          <a:p>
            <a:pPr lvl="1"/>
            <a:r>
              <a:rPr lang="en-US" dirty="0"/>
              <a:t>Configure layout and navigation</a:t>
            </a:r>
          </a:p>
          <a:p>
            <a:endParaRPr lang="en-US" dirty="0"/>
          </a:p>
          <a:p>
            <a:r>
              <a:rPr lang="en-US" dirty="0"/>
              <a:t>UX design by experts</a:t>
            </a:r>
          </a:p>
          <a:p>
            <a:endParaRPr lang="en-US" dirty="0"/>
          </a:p>
          <a:p>
            <a:r>
              <a:rPr lang="en-US" dirty="0"/>
              <a:t>Preconfigured functionalities</a:t>
            </a:r>
          </a:p>
          <a:p>
            <a:pPr lvl="1"/>
            <a:r>
              <a:rPr lang="en-US" dirty="0"/>
              <a:t>User management (Client)</a:t>
            </a:r>
          </a:p>
          <a:p>
            <a:pPr lvl="1"/>
            <a:r>
              <a:rPr lang="en-US" dirty="0"/>
              <a:t>Event system</a:t>
            </a:r>
          </a:p>
          <a:p>
            <a:pPr lvl="1"/>
            <a:r>
              <a:rPr lang="en-US" dirty="0"/>
              <a:t>Theme selection</a:t>
            </a:r>
          </a:p>
          <a:p>
            <a:endParaRPr lang="en-US" dirty="0"/>
          </a:p>
          <a:p>
            <a:pPr marL="0" indent="0">
              <a:buNone/>
            </a:pPr>
            <a:endParaRPr lang="en-US" dirty="0"/>
          </a:p>
        </p:txBody>
      </p:sp>
      <p:pic>
        <p:nvPicPr>
          <p:cNvPr id="7" name="Picture Placeholder 6"/>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l="-46829" b="-1307"/>
          <a:stretch/>
        </p:blipFill>
        <p:spPr>
          <a:prstGeom prst="rect">
            <a:avLst/>
          </a:prstGeom>
          <a:ln>
            <a:solidFill>
              <a:schemeClr val="bg1"/>
            </a:solidFill>
          </a:ln>
        </p:spPr>
      </p:pic>
      <p:pic>
        <p:nvPicPr>
          <p:cNvPr id="8" name="Picture Placeholder 8"/>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l="-47224" t="-1169" r="-843" b="-23318"/>
          <a:stretch/>
        </p:blipFill>
        <p:spPr>
          <a:xfrm>
            <a:off x="6096003" y="4442278"/>
            <a:ext cx="6096000" cy="2883600"/>
          </a:xfrm>
          <a:prstGeom prst="rect">
            <a:avLst/>
          </a:prstGeom>
          <a:ln>
            <a:solidFill>
              <a:schemeClr val="bg1"/>
            </a:solidFill>
          </a:ln>
        </p:spPr>
      </p:pic>
      <p:sp>
        <p:nvSpPr>
          <p:cNvPr id="9" name="Down Arrow 8"/>
          <p:cNvSpPr/>
          <p:nvPr/>
        </p:nvSpPr>
        <p:spPr>
          <a:xfrm>
            <a:off x="10272464" y="3974399"/>
            <a:ext cx="288032" cy="462713"/>
          </a:xfrm>
          <a:prstGeom prst="downArrow">
            <a:avLst/>
          </a:prstGeom>
          <a:solidFill>
            <a:schemeClr val="bg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a:solidFill>
                <a:schemeClr val="bg1"/>
              </a:solidFill>
              <a:latin typeface="Arial" pitchFamily="34" charset="0"/>
              <a:cs typeface="Arial" pitchFamily="34" charset="0"/>
            </a:endParaRPr>
          </a:p>
        </p:txBody>
      </p:sp>
      <p:pic>
        <p:nvPicPr>
          <p:cNvPr id="10" name="Picture 12" descr="Zahnrad.png">
            <a:extLst>
              <a:ext uri="{FF2B5EF4-FFF2-40B4-BE49-F238E27FC236}">
                <a16:creationId xmlns:a16="http://schemas.microsoft.com/office/drawing/2014/main" id="{2F87FB92-352E-4FDE-9504-A876FA94CE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50217" y="4018069"/>
            <a:ext cx="375373" cy="375373"/>
          </a:xfrm>
          <a:prstGeom prst="rect">
            <a:avLst/>
          </a:prstGeom>
          <a:effectLst>
            <a:outerShdw blurRad="50800" dist="38100" dir="2700000" algn="tl" rotWithShape="0">
              <a:prstClr val="black">
                <a:alpha val="40000"/>
              </a:prstClr>
            </a:outerShdw>
          </a:effectLst>
        </p:spPr>
      </p:pic>
      <p:sp>
        <p:nvSpPr>
          <p:cNvPr id="14" name="Titel 2">
            <a:extLst>
              <a:ext uri="{FF2B5EF4-FFF2-40B4-BE49-F238E27FC236}">
                <a16:creationId xmlns:a16="http://schemas.microsoft.com/office/drawing/2014/main" id="{C53E0881-649B-42BA-9C29-3F090384D111}"/>
              </a:ext>
            </a:extLst>
          </p:cNvPr>
          <p:cNvSpPr>
            <a:spLocks noGrp="1"/>
          </p:cNvSpPr>
          <p:nvPr>
            <p:ph type="title"/>
          </p:nvPr>
        </p:nvSpPr>
        <p:spPr>
          <a:xfrm>
            <a:off x="-1" y="143011"/>
            <a:ext cx="10137600" cy="937143"/>
          </a:xfrm>
        </p:spPr>
        <p:txBody>
          <a:bodyPr/>
          <a:lstStyle/>
          <a:p>
            <a:r>
              <a:rPr lang="de-DE" sz="2000" b="0" dirty="0"/>
              <a:t>TwinCAT HMI | Features</a:t>
            </a:r>
            <a:br>
              <a:rPr lang="de-DE" sz="2000" dirty="0"/>
            </a:br>
            <a:r>
              <a:rPr lang="de-DE" dirty="0"/>
              <a:t>Project Generator</a:t>
            </a:r>
            <a:endParaRPr lang="en-GB" dirty="0"/>
          </a:p>
        </p:txBody>
      </p:sp>
      <p:sp>
        <p:nvSpPr>
          <p:cNvPr id="3" name="TextBox 2">
            <a:extLst>
              <a:ext uri="{FF2B5EF4-FFF2-40B4-BE49-F238E27FC236}">
                <a16:creationId xmlns:a16="http://schemas.microsoft.com/office/drawing/2014/main" id="{264F4DB8-2041-9BAA-3DC3-6AD05730C251}"/>
              </a:ext>
            </a:extLst>
          </p:cNvPr>
          <p:cNvSpPr txBox="1"/>
          <p:nvPr/>
        </p:nvSpPr>
        <p:spPr>
          <a:xfrm>
            <a:off x="3049480" y="3481811"/>
            <a:ext cx="6098958" cy="369332"/>
          </a:xfrm>
          <a:prstGeom prst="rect">
            <a:avLst/>
          </a:prstGeom>
          <a:noFill/>
        </p:spPr>
        <p:txBody>
          <a:bodyPr wrap="square">
            <a:spAutoFit/>
          </a:bodyPr>
          <a:lstStyle/>
          <a:p>
            <a:r>
              <a:rPr lang="de-DE" sz="1800" b="0" dirty="0"/>
              <a:t>TwinCAT HMI | Features</a:t>
            </a:r>
            <a:endParaRPr lang="en-US" dirty="0"/>
          </a:p>
        </p:txBody>
      </p:sp>
    </p:spTree>
    <p:extLst>
      <p:ext uri="{BB962C8B-B14F-4D97-AF65-F5344CB8AC3E}">
        <p14:creationId xmlns:p14="http://schemas.microsoft.com/office/powerpoint/2010/main" val="744674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2" y="1121736"/>
            <a:ext cx="6816077" cy="5331600"/>
          </a:xfrm>
        </p:spPr>
        <p:txBody>
          <a:bodyPr/>
          <a:lstStyle/>
          <a:p>
            <a:r>
              <a:rPr lang="en-US" dirty="0"/>
              <a:t>User Management server extension integrated</a:t>
            </a:r>
          </a:p>
          <a:p>
            <a:pPr lvl="1"/>
            <a:r>
              <a:rPr lang="en-US" dirty="0"/>
              <a:t>Create user groups and users</a:t>
            </a:r>
          </a:p>
          <a:p>
            <a:pPr lvl="1"/>
            <a:r>
              <a:rPr lang="en-US" dirty="0"/>
              <a:t>Dynamic editing and addition of users</a:t>
            </a:r>
          </a:p>
          <a:p>
            <a:pPr lvl="1"/>
            <a:endParaRPr lang="en-US" dirty="0"/>
          </a:p>
          <a:p>
            <a:r>
              <a:rPr lang="en-US" dirty="0"/>
              <a:t>User Management front-end control</a:t>
            </a:r>
          </a:p>
          <a:p>
            <a:r>
              <a:rPr lang="en-US" dirty="0"/>
              <a:t>Default Login page editable &amp; option to add new custom login page</a:t>
            </a:r>
          </a:p>
          <a:p>
            <a:endParaRPr lang="en-US" dirty="0"/>
          </a:p>
          <a:p>
            <a:r>
              <a:rPr lang="en-US" dirty="0"/>
              <a:t>Permissions for controls, symbols, files</a:t>
            </a:r>
          </a:p>
          <a:p>
            <a:r>
              <a:rPr lang="en-US" dirty="0"/>
              <a:t>Complex controls can have permissions for individual nested controls</a:t>
            </a:r>
          </a:p>
          <a:p>
            <a:pPr marL="0" indent="0">
              <a:buNone/>
            </a:pPr>
            <a:endParaRPr lang="en-US" dirty="0"/>
          </a:p>
        </p:txBody>
      </p:sp>
      <p:sp>
        <p:nvSpPr>
          <p:cNvPr id="14" name="Titel 2">
            <a:extLst>
              <a:ext uri="{FF2B5EF4-FFF2-40B4-BE49-F238E27FC236}">
                <a16:creationId xmlns:a16="http://schemas.microsoft.com/office/drawing/2014/main" id="{C53E0881-649B-42BA-9C29-3F090384D111}"/>
              </a:ext>
            </a:extLst>
          </p:cNvPr>
          <p:cNvSpPr>
            <a:spLocks noGrp="1"/>
          </p:cNvSpPr>
          <p:nvPr>
            <p:ph type="title"/>
          </p:nvPr>
        </p:nvSpPr>
        <p:spPr>
          <a:xfrm>
            <a:off x="-1" y="143011"/>
            <a:ext cx="10137600" cy="937143"/>
          </a:xfrm>
        </p:spPr>
        <p:txBody>
          <a:bodyPr/>
          <a:lstStyle/>
          <a:p>
            <a:r>
              <a:rPr lang="de-DE" sz="2000" b="0" dirty="0"/>
              <a:t>TwinCAT HMI | Features</a:t>
            </a:r>
            <a:br>
              <a:rPr lang="de-DE" sz="2000" dirty="0"/>
            </a:br>
            <a:r>
              <a:rPr lang="de-DE" dirty="0"/>
              <a:t>User Management</a:t>
            </a:r>
            <a:endParaRPr lang="en-GB" dirty="0"/>
          </a:p>
        </p:txBody>
      </p:sp>
      <p:pic>
        <p:nvPicPr>
          <p:cNvPr id="9" name="Picture 8">
            <a:extLst>
              <a:ext uri="{FF2B5EF4-FFF2-40B4-BE49-F238E27FC236}">
                <a16:creationId xmlns:a16="http://schemas.microsoft.com/office/drawing/2014/main" id="{F557D584-40AD-1F42-160F-6F7CF4A733DB}"/>
              </a:ext>
            </a:extLst>
          </p:cNvPr>
          <p:cNvPicPr>
            <a:picLocks noChangeAspect="1"/>
          </p:cNvPicPr>
          <p:nvPr/>
        </p:nvPicPr>
        <p:blipFill>
          <a:blip r:embed="rId2"/>
          <a:stretch>
            <a:fillRect/>
          </a:stretch>
        </p:blipFill>
        <p:spPr>
          <a:xfrm>
            <a:off x="7705565" y="1263319"/>
            <a:ext cx="4367099" cy="5431459"/>
          </a:xfrm>
          <a:prstGeom prst="rect">
            <a:avLst/>
          </a:prstGeom>
        </p:spPr>
      </p:pic>
    </p:spTree>
    <p:extLst>
      <p:ext uri="{BB962C8B-B14F-4D97-AF65-F5344CB8AC3E}">
        <p14:creationId xmlns:p14="http://schemas.microsoft.com/office/powerpoint/2010/main" val="1375598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3FB4E9CE-D5CF-46E4-8837-8C0036DE0C8A}"/>
              </a:ext>
            </a:extLst>
          </p:cNvPr>
          <p:cNvSpPr>
            <a:spLocks noGrp="1"/>
          </p:cNvSpPr>
          <p:nvPr>
            <p:ph type="body" sz="quarter" idx="15"/>
          </p:nvPr>
        </p:nvSpPr>
        <p:spPr/>
        <p:txBody>
          <a:bodyPr vert="horz" lIns="450000" tIns="190800" rIns="91440" bIns="45720" rtlCol="0" anchor="t">
            <a:noAutofit/>
          </a:bodyPr>
          <a:lstStyle/>
          <a:p>
            <a:r>
              <a:rPr lang="en-US" dirty="0"/>
              <a:t>Use a symbol to generate an alarm</a:t>
            </a:r>
          </a:p>
          <a:p>
            <a:pPr lvl="1" indent="-267970"/>
            <a:r>
              <a:rPr lang="en-US" dirty="0"/>
              <a:t>ADS</a:t>
            </a:r>
          </a:p>
          <a:p>
            <a:pPr lvl="1" indent="-267970"/>
            <a:r>
              <a:rPr lang="en-US" dirty="0"/>
              <a:t>OPC UA</a:t>
            </a:r>
          </a:p>
          <a:p>
            <a:pPr lvl="1" indent="-267970"/>
            <a:r>
              <a:rPr lang="en-US" dirty="0"/>
              <a:t>Custom Server Extension</a:t>
            </a:r>
          </a:p>
          <a:p>
            <a:r>
              <a:rPr lang="en-US" dirty="0" err="1"/>
              <a:t>EventGrid</a:t>
            </a:r>
            <a:r>
              <a:rPr lang="en-US" dirty="0"/>
              <a:t> &amp; </a:t>
            </a:r>
            <a:r>
              <a:rPr lang="en-US" dirty="0" err="1"/>
              <a:t>EventLine</a:t>
            </a:r>
            <a:r>
              <a:rPr lang="en-US" dirty="0"/>
              <a:t> support</a:t>
            </a:r>
          </a:p>
          <a:p>
            <a:r>
              <a:rPr lang="en-US" dirty="0"/>
              <a:t>Localized text support</a:t>
            </a:r>
          </a:p>
          <a:p>
            <a:r>
              <a:rPr lang="en-US" dirty="0"/>
              <a:t>Integrated in HMI Server</a:t>
            </a:r>
          </a:p>
          <a:p>
            <a:pPr lvl="1"/>
            <a:r>
              <a:rPr lang="en-US" dirty="0"/>
              <a:t>no running server, no events</a:t>
            </a:r>
          </a:p>
          <a:p>
            <a:pPr lvl="1"/>
            <a:r>
              <a:rPr lang="en-US" dirty="0"/>
              <a:t>update rate in fixed interval time</a:t>
            </a:r>
          </a:p>
        </p:txBody>
      </p:sp>
      <p:sp>
        <p:nvSpPr>
          <p:cNvPr id="4" name="Titel 3">
            <a:extLst>
              <a:ext uri="{FF2B5EF4-FFF2-40B4-BE49-F238E27FC236}">
                <a16:creationId xmlns:a16="http://schemas.microsoft.com/office/drawing/2014/main" id="{062490FF-402D-436D-9837-39A2AAFA650C}"/>
              </a:ext>
            </a:extLst>
          </p:cNvPr>
          <p:cNvSpPr>
            <a:spLocks noGrp="1"/>
          </p:cNvSpPr>
          <p:nvPr>
            <p:ph type="title"/>
          </p:nvPr>
        </p:nvSpPr>
        <p:spPr>
          <a:xfrm>
            <a:off x="-1" y="112233"/>
            <a:ext cx="10137600" cy="967921"/>
          </a:xfrm>
        </p:spPr>
        <p:txBody>
          <a:bodyPr/>
          <a:lstStyle/>
          <a:p>
            <a:r>
              <a:rPr lang="de-DE" sz="2000" b="0" dirty="0"/>
              <a:t>TwinCAT HMI | Features</a:t>
            </a:r>
            <a:br>
              <a:rPr lang="en-US" sz="2000" b="0" dirty="0">
                <a:latin typeface="Arial"/>
                <a:cs typeface="Arial"/>
              </a:rPr>
            </a:br>
            <a:r>
              <a:rPr lang="en-US" dirty="0">
                <a:latin typeface="Arial"/>
                <a:cs typeface="Arial"/>
              </a:rPr>
              <a:t>Alarm Extension</a:t>
            </a:r>
            <a:endParaRPr lang="de-DE" dirty="0"/>
          </a:p>
        </p:txBody>
      </p:sp>
      <p:pic>
        <p:nvPicPr>
          <p:cNvPr id="3" name="Grafik 5" descr="Ein Bild, das Text enthält.&#10;&#10;Beschreibung automatisch generiert.">
            <a:extLst>
              <a:ext uri="{FF2B5EF4-FFF2-40B4-BE49-F238E27FC236}">
                <a16:creationId xmlns:a16="http://schemas.microsoft.com/office/drawing/2014/main" id="{65EBC33E-60E0-B9AB-4346-57C4ACEB4BC0}"/>
              </a:ext>
            </a:extLst>
          </p:cNvPr>
          <p:cNvPicPr>
            <a:picLocks noChangeAspect="1"/>
          </p:cNvPicPr>
          <p:nvPr/>
        </p:nvPicPr>
        <p:blipFill>
          <a:blip r:embed="rId2"/>
          <a:stretch>
            <a:fillRect/>
          </a:stretch>
        </p:blipFill>
        <p:spPr>
          <a:xfrm>
            <a:off x="7256463" y="1330762"/>
            <a:ext cx="4703762" cy="3513852"/>
          </a:xfrm>
          <a:prstGeom prst="rect">
            <a:avLst/>
          </a:prstGeom>
        </p:spPr>
      </p:pic>
      <p:pic>
        <p:nvPicPr>
          <p:cNvPr id="6" name="Grafik 6" descr="Ein Bild, das Text enthält.&#10;&#10;Beschreibung automatisch generiert.">
            <a:extLst>
              <a:ext uri="{FF2B5EF4-FFF2-40B4-BE49-F238E27FC236}">
                <a16:creationId xmlns:a16="http://schemas.microsoft.com/office/drawing/2014/main" id="{0950404B-6DB4-5975-F0D5-4C9C8BAB5232}"/>
              </a:ext>
            </a:extLst>
          </p:cNvPr>
          <p:cNvPicPr>
            <a:picLocks noChangeAspect="1"/>
          </p:cNvPicPr>
          <p:nvPr/>
        </p:nvPicPr>
        <p:blipFill>
          <a:blip r:embed="rId3"/>
          <a:stretch>
            <a:fillRect/>
          </a:stretch>
        </p:blipFill>
        <p:spPr>
          <a:xfrm>
            <a:off x="7907338" y="5010282"/>
            <a:ext cx="3465512" cy="1758687"/>
          </a:xfrm>
          <a:prstGeom prst="rect">
            <a:avLst/>
          </a:prstGeom>
        </p:spPr>
      </p:pic>
    </p:spTree>
    <p:extLst>
      <p:ext uri="{BB962C8B-B14F-4D97-AF65-F5344CB8AC3E}">
        <p14:creationId xmlns:p14="http://schemas.microsoft.com/office/powerpoint/2010/main" val="846848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4B14AE9D-AA3F-70CD-6885-24BCD0A32FDA}"/>
              </a:ext>
            </a:extLst>
          </p:cNvPr>
          <p:cNvSpPr>
            <a:spLocks noGrp="1"/>
          </p:cNvSpPr>
          <p:nvPr>
            <p:ph type="body" sz="quarter" idx="15"/>
          </p:nvPr>
        </p:nvSpPr>
        <p:spPr/>
        <p:txBody>
          <a:bodyPr/>
          <a:lstStyle/>
          <a:p>
            <a:r>
              <a:rPr lang="en-US" dirty="0"/>
              <a:t>New TF2049 „Time Based Clients“ license</a:t>
            </a:r>
          </a:p>
          <a:p>
            <a:pPr lvl="1"/>
            <a:r>
              <a:rPr lang="en-US" dirty="0"/>
              <a:t>Free of charge</a:t>
            </a:r>
          </a:p>
          <a:p>
            <a:r>
              <a:rPr lang="en-US" dirty="0"/>
              <a:t>Use Case</a:t>
            </a:r>
          </a:p>
          <a:p>
            <a:pPr lvl="1"/>
            <a:r>
              <a:rPr lang="en-US" dirty="0"/>
              <a:t>Maintenance </a:t>
            </a:r>
          </a:p>
          <a:p>
            <a:pPr lvl="1"/>
            <a:r>
              <a:rPr lang="en-US" dirty="0"/>
              <a:t>temporary single client access </a:t>
            </a:r>
            <a:br>
              <a:rPr lang="en-US" dirty="0"/>
            </a:br>
            <a:r>
              <a:rPr lang="en-US" dirty="0"/>
              <a:t>if max. clients are reached</a:t>
            </a:r>
          </a:p>
          <a:p>
            <a:r>
              <a:rPr lang="en-US" dirty="0"/>
              <a:t>Limitations:</a:t>
            </a:r>
          </a:p>
          <a:p>
            <a:pPr lvl="1"/>
            <a:r>
              <a:rPr lang="en-US" dirty="0"/>
              <a:t>30 minutes access</a:t>
            </a:r>
          </a:p>
          <a:p>
            <a:pPr lvl="1"/>
            <a:r>
              <a:rPr lang="en-US" dirty="0"/>
              <a:t>5 minutes block time</a:t>
            </a:r>
          </a:p>
          <a:p>
            <a:pPr lvl="1"/>
            <a:r>
              <a:rPr lang="en-US" dirty="0"/>
              <a:t>countdown and banner</a:t>
            </a:r>
          </a:p>
          <a:p>
            <a:pPr lvl="1"/>
            <a:r>
              <a:rPr lang="en-US" dirty="0"/>
              <a:t>warning 5 minutes before block time</a:t>
            </a:r>
          </a:p>
          <a:p>
            <a:endParaRPr lang="en-US" dirty="0"/>
          </a:p>
        </p:txBody>
      </p:sp>
      <p:sp>
        <p:nvSpPr>
          <p:cNvPr id="2" name="Titel 1">
            <a:extLst>
              <a:ext uri="{FF2B5EF4-FFF2-40B4-BE49-F238E27FC236}">
                <a16:creationId xmlns:a16="http://schemas.microsoft.com/office/drawing/2014/main" id="{19A762C5-26D3-1E06-C678-727F607FF2A1}"/>
              </a:ext>
            </a:extLst>
          </p:cNvPr>
          <p:cNvSpPr>
            <a:spLocks noGrp="1"/>
          </p:cNvSpPr>
          <p:nvPr>
            <p:ph type="title"/>
          </p:nvPr>
        </p:nvSpPr>
        <p:spPr>
          <a:xfrm>
            <a:off x="-1" y="112233"/>
            <a:ext cx="10137600" cy="967921"/>
          </a:xfrm>
        </p:spPr>
        <p:txBody>
          <a:bodyPr/>
          <a:lstStyle/>
          <a:p>
            <a:r>
              <a:rPr lang="de-DE" sz="2000" b="0" dirty="0"/>
              <a:t>TwinCAT HMI | Features</a:t>
            </a:r>
            <a:br>
              <a:rPr lang="de-DE" sz="2400" dirty="0"/>
            </a:br>
            <a:r>
              <a:rPr lang="de-DE" dirty="0">
                <a:latin typeface="Arial"/>
                <a:cs typeface="Arial"/>
              </a:rPr>
              <a:t>Time-</a:t>
            </a:r>
            <a:r>
              <a:rPr lang="de-DE" dirty="0" err="1">
                <a:latin typeface="Arial"/>
                <a:cs typeface="Arial"/>
              </a:rPr>
              <a:t>based</a:t>
            </a:r>
            <a:r>
              <a:rPr lang="de-DE" dirty="0">
                <a:latin typeface="Arial"/>
                <a:cs typeface="Arial"/>
              </a:rPr>
              <a:t> </a:t>
            </a:r>
            <a:r>
              <a:rPr lang="de-DE" dirty="0" err="1">
                <a:latin typeface="Arial"/>
                <a:cs typeface="Arial"/>
              </a:rPr>
              <a:t>client</a:t>
            </a:r>
            <a:r>
              <a:rPr lang="de-DE" dirty="0">
                <a:latin typeface="Arial"/>
                <a:cs typeface="Arial"/>
              </a:rPr>
              <a:t> </a:t>
            </a:r>
            <a:r>
              <a:rPr lang="de-DE" dirty="0" err="1">
                <a:latin typeface="Arial"/>
                <a:cs typeface="Arial"/>
              </a:rPr>
              <a:t>license</a:t>
            </a:r>
            <a:endParaRPr lang="en-GB" dirty="0">
              <a:latin typeface="Arial"/>
              <a:cs typeface="Arial"/>
            </a:endParaRPr>
          </a:p>
        </p:txBody>
      </p:sp>
      <p:pic>
        <p:nvPicPr>
          <p:cNvPr id="8" name="Grafik 7">
            <a:extLst>
              <a:ext uri="{FF2B5EF4-FFF2-40B4-BE49-F238E27FC236}">
                <a16:creationId xmlns:a16="http://schemas.microsoft.com/office/drawing/2014/main" id="{1C9A00C1-2746-31ED-13A8-4A63F0FCB735}"/>
              </a:ext>
            </a:extLst>
          </p:cNvPr>
          <p:cNvPicPr>
            <a:picLocks noChangeAspect="1"/>
          </p:cNvPicPr>
          <p:nvPr/>
        </p:nvPicPr>
        <p:blipFill>
          <a:blip r:embed="rId2"/>
          <a:stretch>
            <a:fillRect/>
          </a:stretch>
        </p:blipFill>
        <p:spPr>
          <a:xfrm>
            <a:off x="7831394" y="1196847"/>
            <a:ext cx="3901684" cy="3680834"/>
          </a:xfrm>
          <a:prstGeom prst="rect">
            <a:avLst/>
          </a:prstGeom>
        </p:spPr>
      </p:pic>
      <p:pic>
        <p:nvPicPr>
          <p:cNvPr id="12" name="Grafik 11">
            <a:extLst>
              <a:ext uri="{FF2B5EF4-FFF2-40B4-BE49-F238E27FC236}">
                <a16:creationId xmlns:a16="http://schemas.microsoft.com/office/drawing/2014/main" id="{E6FDEE40-F6CF-D4C1-46DF-89517BCB6B78}"/>
              </a:ext>
            </a:extLst>
          </p:cNvPr>
          <p:cNvPicPr>
            <a:picLocks noChangeAspect="1"/>
          </p:cNvPicPr>
          <p:nvPr/>
        </p:nvPicPr>
        <p:blipFill>
          <a:blip r:embed="rId3"/>
          <a:stretch>
            <a:fillRect/>
          </a:stretch>
        </p:blipFill>
        <p:spPr>
          <a:xfrm>
            <a:off x="7831394" y="5221973"/>
            <a:ext cx="3901684" cy="1306474"/>
          </a:xfrm>
          <a:prstGeom prst="rect">
            <a:avLst/>
          </a:prstGeom>
        </p:spPr>
      </p:pic>
    </p:spTree>
    <p:extLst>
      <p:ext uri="{BB962C8B-B14F-4D97-AF65-F5344CB8AC3E}">
        <p14:creationId xmlns:p14="http://schemas.microsoft.com/office/powerpoint/2010/main" val="3120489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168C737-5B76-4F17-BF0A-DBFCA6311D68}"/>
              </a:ext>
            </a:extLst>
          </p:cNvPr>
          <p:cNvSpPr>
            <a:spLocks noGrp="1"/>
          </p:cNvSpPr>
          <p:nvPr>
            <p:ph type="body" sz="quarter" idx="15"/>
          </p:nvPr>
        </p:nvSpPr>
        <p:spPr/>
        <p:txBody>
          <a:bodyPr/>
          <a:lstStyle/>
          <a:p>
            <a:r>
              <a:rPr lang="en-GB" dirty="0"/>
              <a:t>Based on Microsoft NuGet</a:t>
            </a:r>
          </a:p>
          <a:p>
            <a:r>
              <a:rPr lang="en-GB" dirty="0"/>
              <a:t>Create libraries for</a:t>
            </a:r>
          </a:p>
          <a:p>
            <a:pPr lvl="1"/>
            <a:r>
              <a:rPr lang="en-GB" dirty="0"/>
              <a:t>Controls</a:t>
            </a:r>
          </a:p>
          <a:p>
            <a:pPr lvl="1"/>
            <a:r>
              <a:rPr lang="en-GB" dirty="0"/>
              <a:t>Extensions</a:t>
            </a:r>
          </a:p>
          <a:p>
            <a:pPr lvl="1"/>
            <a:r>
              <a:rPr lang="en-GB" dirty="0"/>
              <a:t>Functions and </a:t>
            </a:r>
            <a:r>
              <a:rPr lang="en-GB" dirty="0" err="1"/>
              <a:t>CodeBehinds</a:t>
            </a:r>
            <a:r>
              <a:rPr lang="en-GB" dirty="0"/>
              <a:t> </a:t>
            </a:r>
          </a:p>
          <a:p>
            <a:pPr lvl="1"/>
            <a:r>
              <a:rPr lang="en-GB" dirty="0"/>
              <a:t>Images and </a:t>
            </a:r>
            <a:r>
              <a:rPr lang="en-GB" dirty="0" err="1"/>
              <a:t>Css</a:t>
            </a:r>
            <a:r>
              <a:rPr lang="en-GB" dirty="0"/>
              <a:t>-Files</a:t>
            </a:r>
          </a:p>
          <a:p>
            <a:r>
              <a:rPr lang="en-GB" dirty="0"/>
              <a:t>Create dependencies between packages</a:t>
            </a:r>
          </a:p>
          <a:p>
            <a:r>
              <a:rPr lang="en-GB" dirty="0"/>
              <a:t>Share packages internal or external</a:t>
            </a:r>
          </a:p>
          <a:p>
            <a:r>
              <a:rPr lang="en-GB" dirty="0"/>
              <a:t>Easier Update Management</a:t>
            </a:r>
          </a:p>
          <a:p>
            <a:endParaRPr lang="en-GB" dirty="0"/>
          </a:p>
        </p:txBody>
      </p:sp>
      <p:sp>
        <p:nvSpPr>
          <p:cNvPr id="3" name="Titel 2">
            <a:extLst>
              <a:ext uri="{FF2B5EF4-FFF2-40B4-BE49-F238E27FC236}">
                <a16:creationId xmlns:a16="http://schemas.microsoft.com/office/drawing/2014/main" id="{D0C03E5D-5EF7-4E30-9D18-889735F09D86}"/>
              </a:ext>
            </a:extLst>
          </p:cNvPr>
          <p:cNvSpPr>
            <a:spLocks noGrp="1"/>
          </p:cNvSpPr>
          <p:nvPr>
            <p:ph type="title"/>
          </p:nvPr>
        </p:nvSpPr>
        <p:spPr>
          <a:xfrm>
            <a:off x="-1" y="112233"/>
            <a:ext cx="10137600" cy="967921"/>
          </a:xfrm>
        </p:spPr>
        <p:txBody>
          <a:bodyPr/>
          <a:lstStyle/>
          <a:p>
            <a:r>
              <a:rPr lang="de-DE" sz="2000" b="0" dirty="0"/>
              <a:t>TwinCAT HMI | Features</a:t>
            </a:r>
            <a:br>
              <a:rPr lang="de-DE" dirty="0"/>
            </a:br>
            <a:r>
              <a:rPr lang="de-DE" dirty="0"/>
              <a:t>Package Management</a:t>
            </a:r>
            <a:endParaRPr lang="en-GB" dirty="0"/>
          </a:p>
        </p:txBody>
      </p:sp>
      <p:pic>
        <p:nvPicPr>
          <p:cNvPr id="4" name="Picture 3">
            <a:extLst>
              <a:ext uri="{FF2B5EF4-FFF2-40B4-BE49-F238E27FC236}">
                <a16:creationId xmlns:a16="http://schemas.microsoft.com/office/drawing/2014/main" id="{26948F08-7DEA-40C0-A544-16F03AA4D369}"/>
              </a:ext>
            </a:extLst>
          </p:cNvPr>
          <p:cNvPicPr>
            <a:picLocks noChangeAspect="1"/>
          </p:cNvPicPr>
          <p:nvPr/>
        </p:nvPicPr>
        <p:blipFill>
          <a:blip r:embed="rId2"/>
          <a:stretch>
            <a:fillRect/>
          </a:stretch>
        </p:blipFill>
        <p:spPr>
          <a:xfrm>
            <a:off x="7844517" y="1446331"/>
            <a:ext cx="4132516" cy="1943190"/>
          </a:xfrm>
          <a:prstGeom prst="rect">
            <a:avLst/>
          </a:prstGeom>
          <a:ln>
            <a:solidFill>
              <a:schemeClr val="bg1">
                <a:lumMod val="85000"/>
              </a:schemeClr>
            </a:solidFill>
          </a:ln>
        </p:spPr>
      </p:pic>
      <p:pic>
        <p:nvPicPr>
          <p:cNvPr id="6" name="Grafik 5">
            <a:extLst>
              <a:ext uri="{FF2B5EF4-FFF2-40B4-BE49-F238E27FC236}">
                <a16:creationId xmlns:a16="http://schemas.microsoft.com/office/drawing/2014/main" id="{0E869C55-667B-4755-8762-BBEE89C33EDC}"/>
              </a:ext>
            </a:extLst>
          </p:cNvPr>
          <p:cNvPicPr>
            <a:picLocks noChangeAspect="1"/>
          </p:cNvPicPr>
          <p:nvPr/>
        </p:nvPicPr>
        <p:blipFill>
          <a:blip r:embed="rId3"/>
          <a:stretch>
            <a:fillRect/>
          </a:stretch>
        </p:blipFill>
        <p:spPr>
          <a:xfrm>
            <a:off x="7844517" y="3738739"/>
            <a:ext cx="4157024" cy="2876495"/>
          </a:xfrm>
          <a:prstGeom prst="rect">
            <a:avLst/>
          </a:prstGeom>
        </p:spPr>
      </p:pic>
    </p:spTree>
    <p:extLst>
      <p:ext uri="{BB962C8B-B14F-4D97-AF65-F5344CB8AC3E}">
        <p14:creationId xmlns:p14="http://schemas.microsoft.com/office/powerpoint/2010/main" val="2662761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5A3E983-7CE8-4465-AE2D-579EF279505D}"/>
              </a:ext>
            </a:extLst>
          </p:cNvPr>
          <p:cNvSpPr>
            <a:spLocks noGrp="1"/>
          </p:cNvSpPr>
          <p:nvPr>
            <p:ph type="body" sz="quarter" idx="15"/>
          </p:nvPr>
        </p:nvSpPr>
        <p:spPr/>
        <p:txBody>
          <a:bodyPr/>
          <a:lstStyle/>
          <a:p>
            <a:r>
              <a:rPr lang="en-GB" dirty="0"/>
              <a:t>Support of Lightweight Directory Access Protocol</a:t>
            </a:r>
          </a:p>
          <a:p>
            <a:r>
              <a:rPr lang="en-GB" dirty="0"/>
              <a:t>Connection to central user management (Active Directory)</a:t>
            </a:r>
          </a:p>
          <a:p>
            <a:r>
              <a:rPr lang="en-GB" dirty="0"/>
              <a:t>Use OS credentials to log into HMI client</a:t>
            </a:r>
          </a:p>
          <a:p>
            <a:r>
              <a:rPr lang="en-GB" dirty="0"/>
              <a:t>Transparent use by group mappings</a:t>
            </a:r>
          </a:p>
        </p:txBody>
      </p:sp>
      <p:sp>
        <p:nvSpPr>
          <p:cNvPr id="3" name="Titel 2">
            <a:extLst>
              <a:ext uri="{FF2B5EF4-FFF2-40B4-BE49-F238E27FC236}">
                <a16:creationId xmlns:a16="http://schemas.microsoft.com/office/drawing/2014/main" id="{337AF676-5700-4E1F-B8B9-49B44BA44D79}"/>
              </a:ext>
            </a:extLst>
          </p:cNvPr>
          <p:cNvSpPr>
            <a:spLocks noGrp="1"/>
          </p:cNvSpPr>
          <p:nvPr>
            <p:ph type="title"/>
          </p:nvPr>
        </p:nvSpPr>
        <p:spPr>
          <a:xfrm>
            <a:off x="-1" y="143011"/>
            <a:ext cx="10137600" cy="937143"/>
          </a:xfrm>
        </p:spPr>
        <p:txBody>
          <a:bodyPr/>
          <a:lstStyle/>
          <a:p>
            <a:r>
              <a:rPr lang="de-DE" sz="2000" b="0" dirty="0"/>
              <a:t>TwinCAT HMI | Features</a:t>
            </a:r>
            <a:br>
              <a:rPr lang="de-DE" sz="2000" dirty="0"/>
            </a:br>
            <a:r>
              <a:rPr lang="de-DE" dirty="0"/>
              <a:t>LDAP Extension</a:t>
            </a:r>
            <a:endParaRPr lang="en-GB" dirty="0"/>
          </a:p>
        </p:txBody>
      </p:sp>
      <p:pic>
        <p:nvPicPr>
          <p:cNvPr id="5" name="Picture 4">
            <a:extLst>
              <a:ext uri="{FF2B5EF4-FFF2-40B4-BE49-F238E27FC236}">
                <a16:creationId xmlns:a16="http://schemas.microsoft.com/office/drawing/2014/main" id="{55868915-0B0B-09C3-1B0C-8C8094F88C9D}"/>
              </a:ext>
            </a:extLst>
          </p:cNvPr>
          <p:cNvPicPr>
            <a:picLocks noChangeAspect="1"/>
          </p:cNvPicPr>
          <p:nvPr/>
        </p:nvPicPr>
        <p:blipFill>
          <a:blip r:embed="rId2"/>
          <a:stretch>
            <a:fillRect/>
          </a:stretch>
        </p:blipFill>
        <p:spPr>
          <a:xfrm>
            <a:off x="535327" y="3699476"/>
            <a:ext cx="2800741" cy="2762636"/>
          </a:xfrm>
          <a:prstGeom prst="rect">
            <a:avLst/>
          </a:prstGeom>
        </p:spPr>
      </p:pic>
      <p:sp>
        <p:nvSpPr>
          <p:cNvPr id="6" name="TextBox 8">
            <a:extLst>
              <a:ext uri="{FF2B5EF4-FFF2-40B4-BE49-F238E27FC236}">
                <a16:creationId xmlns:a16="http://schemas.microsoft.com/office/drawing/2014/main" id="{859E9DE5-435D-996D-36F0-DDBA657CDA51}"/>
              </a:ext>
            </a:extLst>
          </p:cNvPr>
          <p:cNvSpPr txBox="1"/>
          <p:nvPr/>
        </p:nvSpPr>
        <p:spPr>
          <a:xfrm>
            <a:off x="1452379" y="3425068"/>
            <a:ext cx="1155171" cy="276999"/>
          </a:xfrm>
          <a:prstGeom prst="rect">
            <a:avLst/>
          </a:prstGeom>
          <a:noFill/>
        </p:spPr>
        <p:txBody>
          <a:bodyPr wrap="square" rtlCol="0">
            <a:spAutoFit/>
          </a:bodyPr>
          <a:lstStyle/>
          <a:p>
            <a:r>
              <a:rPr lang="en-US" sz="1200" b="1" dirty="0"/>
              <a:t>HMI Client</a:t>
            </a:r>
          </a:p>
        </p:txBody>
      </p:sp>
      <p:sp>
        <p:nvSpPr>
          <p:cNvPr id="7" name="Rectangle 1">
            <a:extLst>
              <a:ext uri="{FF2B5EF4-FFF2-40B4-BE49-F238E27FC236}">
                <a16:creationId xmlns:a16="http://schemas.microsoft.com/office/drawing/2014/main" id="{3869EF91-FC6F-2701-831C-F700B03AD4F1}"/>
              </a:ext>
            </a:extLst>
          </p:cNvPr>
          <p:cNvSpPr/>
          <p:nvPr/>
        </p:nvSpPr>
        <p:spPr>
          <a:xfrm>
            <a:off x="4625529" y="5564882"/>
            <a:ext cx="1547529" cy="876857"/>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Server</a:t>
            </a:r>
          </a:p>
        </p:txBody>
      </p:sp>
      <p:sp>
        <p:nvSpPr>
          <p:cNvPr id="8" name="Flowchart: Magnetic Disk 14">
            <a:extLst>
              <a:ext uri="{FF2B5EF4-FFF2-40B4-BE49-F238E27FC236}">
                <a16:creationId xmlns:a16="http://schemas.microsoft.com/office/drawing/2014/main" id="{AED25C4D-94A7-E87E-B600-0043F73E89BB}"/>
              </a:ext>
            </a:extLst>
          </p:cNvPr>
          <p:cNvSpPr/>
          <p:nvPr/>
        </p:nvSpPr>
        <p:spPr>
          <a:xfrm>
            <a:off x="5090108" y="4709539"/>
            <a:ext cx="579116" cy="591188"/>
          </a:xfrm>
          <a:prstGeom prst="flowChartMagneticDisk">
            <a:avLst/>
          </a:prstGeom>
          <a:solidFill>
            <a:schemeClr val="bg1">
              <a:lumMod val="75000"/>
            </a:schemeClr>
          </a:soli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dirty="0">
              <a:solidFill>
                <a:schemeClr val="bg1"/>
              </a:solidFill>
            </a:endParaRPr>
          </a:p>
        </p:txBody>
      </p:sp>
      <p:cxnSp>
        <p:nvCxnSpPr>
          <p:cNvPr id="9" name="Straight Arrow Connector 3">
            <a:extLst>
              <a:ext uri="{FF2B5EF4-FFF2-40B4-BE49-F238E27FC236}">
                <a16:creationId xmlns:a16="http://schemas.microsoft.com/office/drawing/2014/main" id="{2C2DF3F7-9917-269D-EE26-2874BF7E550B}"/>
              </a:ext>
            </a:extLst>
          </p:cNvPr>
          <p:cNvCxnSpPr>
            <a:cxnSpLocks/>
          </p:cNvCxnSpPr>
          <p:nvPr/>
        </p:nvCxnSpPr>
        <p:spPr>
          <a:xfrm>
            <a:off x="9134573" y="6023684"/>
            <a:ext cx="1167378" cy="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22">
            <a:extLst>
              <a:ext uri="{FF2B5EF4-FFF2-40B4-BE49-F238E27FC236}">
                <a16:creationId xmlns:a16="http://schemas.microsoft.com/office/drawing/2014/main" id="{D64154F3-9753-5FE1-4F19-A05DF34E3596}"/>
              </a:ext>
            </a:extLst>
          </p:cNvPr>
          <p:cNvSpPr txBox="1"/>
          <p:nvPr/>
        </p:nvSpPr>
        <p:spPr>
          <a:xfrm>
            <a:off x="4481465" y="4438171"/>
            <a:ext cx="1796402" cy="461665"/>
          </a:xfrm>
          <a:prstGeom prst="rect">
            <a:avLst/>
          </a:prstGeom>
          <a:noFill/>
        </p:spPr>
        <p:txBody>
          <a:bodyPr wrap="square" rtlCol="0">
            <a:spAutoFit/>
          </a:bodyPr>
          <a:lstStyle/>
          <a:p>
            <a:r>
              <a:rPr lang="en-US" sz="1200" b="1" dirty="0"/>
              <a:t>HMI </a:t>
            </a:r>
            <a:r>
              <a:rPr lang="en-US" sz="1200" b="1" dirty="0" err="1"/>
              <a:t>Usermanagement</a:t>
            </a:r>
            <a:endParaRPr lang="en-US" sz="1200" b="1" dirty="0"/>
          </a:p>
          <a:p>
            <a:endParaRPr lang="en-US" sz="1200" b="1" dirty="0"/>
          </a:p>
        </p:txBody>
      </p:sp>
      <p:graphicFrame>
        <p:nvGraphicFramePr>
          <p:cNvPr id="11" name="Table 21">
            <a:extLst>
              <a:ext uri="{FF2B5EF4-FFF2-40B4-BE49-F238E27FC236}">
                <a16:creationId xmlns:a16="http://schemas.microsoft.com/office/drawing/2014/main" id="{E7592096-EE00-95C6-7D51-6177EC75A14E}"/>
              </a:ext>
            </a:extLst>
          </p:cNvPr>
          <p:cNvGraphicFramePr>
            <a:graphicFrameLocks noGrp="1"/>
          </p:cNvGraphicFramePr>
          <p:nvPr/>
        </p:nvGraphicFramePr>
        <p:xfrm>
          <a:off x="6812664" y="4208127"/>
          <a:ext cx="3166111" cy="1119027"/>
        </p:xfrm>
        <a:graphic>
          <a:graphicData uri="http://schemas.openxmlformats.org/drawingml/2006/table">
            <a:tbl>
              <a:tblPr firstRow="1" bandRow="1">
                <a:tableStyleId>{5C22544A-7EE6-4342-B048-85BDC9FD1C3A}</a:tableStyleId>
              </a:tblPr>
              <a:tblGrid>
                <a:gridCol w="936943">
                  <a:extLst>
                    <a:ext uri="{9D8B030D-6E8A-4147-A177-3AD203B41FA5}">
                      <a16:colId xmlns:a16="http://schemas.microsoft.com/office/drawing/2014/main" val="2437799439"/>
                    </a:ext>
                  </a:extLst>
                </a:gridCol>
                <a:gridCol w="2229168">
                  <a:extLst>
                    <a:ext uri="{9D8B030D-6E8A-4147-A177-3AD203B41FA5}">
                      <a16:colId xmlns:a16="http://schemas.microsoft.com/office/drawing/2014/main" val="1168935836"/>
                    </a:ext>
                  </a:extLst>
                </a:gridCol>
              </a:tblGrid>
              <a:tr h="373009">
                <a:tc>
                  <a:txBody>
                    <a:bodyPr/>
                    <a:lstStyle/>
                    <a:p>
                      <a:r>
                        <a:rPr lang="en-US" sz="1000" dirty="0"/>
                        <a:t>HMI Groups</a:t>
                      </a:r>
                    </a:p>
                  </a:txBody>
                  <a:tcPr/>
                </a:tc>
                <a:tc>
                  <a:txBody>
                    <a:bodyPr/>
                    <a:lstStyle/>
                    <a:p>
                      <a:r>
                        <a:rPr lang="en-US" sz="1000" dirty="0"/>
                        <a:t>LDAP</a:t>
                      </a:r>
                      <a:r>
                        <a:rPr lang="en-US" sz="1000" baseline="0" dirty="0"/>
                        <a:t> Groups</a:t>
                      </a:r>
                      <a:endParaRPr lang="en-US" sz="1000" dirty="0"/>
                    </a:p>
                  </a:txBody>
                  <a:tcPr/>
                </a:tc>
                <a:extLst>
                  <a:ext uri="{0D108BD9-81ED-4DB2-BD59-A6C34878D82A}">
                    <a16:rowId xmlns:a16="http://schemas.microsoft.com/office/drawing/2014/main" val="670337820"/>
                  </a:ext>
                </a:extLst>
              </a:tr>
              <a:tr h="373009">
                <a:tc>
                  <a:txBody>
                    <a:bodyPr/>
                    <a:lstStyle/>
                    <a:p>
                      <a:r>
                        <a:rPr lang="en-US" sz="1000" dirty="0"/>
                        <a:t>Engineers</a:t>
                      </a:r>
                    </a:p>
                  </a:txBody>
                  <a:tcPr/>
                </a:tc>
                <a:tc>
                  <a:txBody>
                    <a:bodyPr/>
                    <a:lstStyle/>
                    <a:p>
                      <a:r>
                        <a:rPr lang="en-US" sz="1000" dirty="0"/>
                        <a:t>COMPANY\Engineers</a:t>
                      </a:r>
                    </a:p>
                  </a:txBody>
                  <a:tcPr/>
                </a:tc>
                <a:extLst>
                  <a:ext uri="{0D108BD9-81ED-4DB2-BD59-A6C34878D82A}">
                    <a16:rowId xmlns:a16="http://schemas.microsoft.com/office/drawing/2014/main" val="2596078668"/>
                  </a:ext>
                </a:extLst>
              </a:tr>
              <a:tr h="373009">
                <a:tc>
                  <a:txBody>
                    <a:bodyPr/>
                    <a:lstStyle/>
                    <a:p>
                      <a:r>
                        <a:rPr lang="en-US" sz="1000" dirty="0"/>
                        <a:t>Operators</a:t>
                      </a:r>
                    </a:p>
                  </a:txBody>
                  <a:tcPr/>
                </a:tc>
                <a:tc>
                  <a:txBody>
                    <a:bodyPr/>
                    <a:lstStyle/>
                    <a:p>
                      <a:r>
                        <a:rPr lang="en-US" sz="1000" dirty="0"/>
                        <a:t>COMPANY\Operators</a:t>
                      </a:r>
                    </a:p>
                  </a:txBody>
                  <a:tcPr/>
                </a:tc>
                <a:extLst>
                  <a:ext uri="{0D108BD9-81ED-4DB2-BD59-A6C34878D82A}">
                    <a16:rowId xmlns:a16="http://schemas.microsoft.com/office/drawing/2014/main" val="111753168"/>
                  </a:ext>
                </a:extLst>
              </a:tr>
            </a:tbl>
          </a:graphicData>
        </a:graphic>
      </p:graphicFrame>
      <p:cxnSp>
        <p:nvCxnSpPr>
          <p:cNvPr id="12" name="Straight Connector 24">
            <a:extLst>
              <a:ext uri="{FF2B5EF4-FFF2-40B4-BE49-F238E27FC236}">
                <a16:creationId xmlns:a16="http://schemas.microsoft.com/office/drawing/2014/main" id="{699DF1A7-37AD-4437-B3AA-D197FAE9CC36}"/>
              </a:ext>
            </a:extLst>
          </p:cNvPr>
          <p:cNvCxnSpPr/>
          <p:nvPr/>
        </p:nvCxnSpPr>
        <p:spPr>
          <a:xfrm>
            <a:off x="5379666" y="5300727"/>
            <a:ext cx="0" cy="264155"/>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3" name="Rectangle 1">
            <a:extLst>
              <a:ext uri="{FF2B5EF4-FFF2-40B4-BE49-F238E27FC236}">
                <a16:creationId xmlns:a16="http://schemas.microsoft.com/office/drawing/2014/main" id="{54FBEC22-BFDD-53FA-FC1B-FA7AB323D91F}"/>
              </a:ext>
            </a:extLst>
          </p:cNvPr>
          <p:cNvSpPr/>
          <p:nvPr/>
        </p:nvSpPr>
        <p:spPr>
          <a:xfrm>
            <a:off x="7515867" y="5585255"/>
            <a:ext cx="1547529" cy="876857"/>
          </a:xfrm>
          <a:prstGeom prst="rect">
            <a:avLst/>
          </a:prstGeom>
          <a:solidFill>
            <a:schemeClr val="accent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HMI LDAP</a:t>
            </a:r>
          </a:p>
          <a:p>
            <a:pPr algn="ctr"/>
            <a:r>
              <a:rPr lang="de-DE" dirty="0">
                <a:solidFill>
                  <a:schemeClr val="bg1"/>
                </a:solidFill>
              </a:rPr>
              <a:t>Extension</a:t>
            </a:r>
          </a:p>
        </p:txBody>
      </p:sp>
      <p:sp>
        <p:nvSpPr>
          <p:cNvPr id="14" name="Rectangle 1">
            <a:extLst>
              <a:ext uri="{FF2B5EF4-FFF2-40B4-BE49-F238E27FC236}">
                <a16:creationId xmlns:a16="http://schemas.microsoft.com/office/drawing/2014/main" id="{4A239C66-AF09-FE4C-5960-ABFC3D8A8C39}"/>
              </a:ext>
            </a:extLst>
          </p:cNvPr>
          <p:cNvSpPr/>
          <p:nvPr/>
        </p:nvSpPr>
        <p:spPr>
          <a:xfrm>
            <a:off x="10375365" y="5564602"/>
            <a:ext cx="1547529" cy="876857"/>
          </a:xfrm>
          <a:prstGeom prst="rect">
            <a:avLst/>
          </a:prstGeom>
          <a:solidFill>
            <a:schemeClr val="accent4">
              <a:lumMod val="7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bg1"/>
                </a:solidFill>
              </a:rPr>
              <a:t>LDAP </a:t>
            </a:r>
          </a:p>
          <a:p>
            <a:pPr algn="ctr"/>
            <a:r>
              <a:rPr lang="de-DE" dirty="0">
                <a:solidFill>
                  <a:schemeClr val="bg1"/>
                </a:solidFill>
              </a:rPr>
              <a:t>Server</a:t>
            </a:r>
          </a:p>
        </p:txBody>
      </p:sp>
      <p:sp>
        <p:nvSpPr>
          <p:cNvPr id="15" name="TextBox 33">
            <a:extLst>
              <a:ext uri="{FF2B5EF4-FFF2-40B4-BE49-F238E27FC236}">
                <a16:creationId xmlns:a16="http://schemas.microsoft.com/office/drawing/2014/main" id="{00542F9A-EB9B-84E9-96D6-CF784A903F88}"/>
              </a:ext>
            </a:extLst>
          </p:cNvPr>
          <p:cNvSpPr txBox="1"/>
          <p:nvPr/>
        </p:nvSpPr>
        <p:spPr>
          <a:xfrm>
            <a:off x="10283097" y="4414824"/>
            <a:ext cx="1796402" cy="461665"/>
          </a:xfrm>
          <a:prstGeom prst="rect">
            <a:avLst/>
          </a:prstGeom>
          <a:noFill/>
        </p:spPr>
        <p:txBody>
          <a:bodyPr wrap="square" rtlCol="0">
            <a:spAutoFit/>
          </a:bodyPr>
          <a:lstStyle/>
          <a:p>
            <a:pPr algn="ctr"/>
            <a:r>
              <a:rPr lang="en-US" sz="1200" b="1" dirty="0"/>
              <a:t>Active Directory</a:t>
            </a:r>
          </a:p>
          <a:p>
            <a:endParaRPr lang="en-US" sz="1200" b="1" dirty="0"/>
          </a:p>
        </p:txBody>
      </p:sp>
      <p:sp>
        <p:nvSpPr>
          <p:cNvPr id="16" name="Flowchart: Magnetic Disk 14">
            <a:extLst>
              <a:ext uri="{FF2B5EF4-FFF2-40B4-BE49-F238E27FC236}">
                <a16:creationId xmlns:a16="http://schemas.microsoft.com/office/drawing/2014/main" id="{F4AE61E5-FA32-001B-CF9D-C4C9384D6BF1}"/>
              </a:ext>
            </a:extLst>
          </p:cNvPr>
          <p:cNvSpPr/>
          <p:nvPr/>
        </p:nvSpPr>
        <p:spPr>
          <a:xfrm>
            <a:off x="10891740" y="4709539"/>
            <a:ext cx="579116" cy="591188"/>
          </a:xfrm>
          <a:prstGeom prst="flowChartMagneticDisk">
            <a:avLst/>
          </a:prstGeom>
          <a:solidFill>
            <a:schemeClr val="bg1">
              <a:lumMod val="75000"/>
            </a:schemeClr>
          </a:solidFill>
          <a:ln w="12700">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dirty="0">
              <a:solidFill>
                <a:schemeClr val="bg1"/>
              </a:solidFill>
            </a:endParaRPr>
          </a:p>
        </p:txBody>
      </p:sp>
      <p:cxnSp>
        <p:nvCxnSpPr>
          <p:cNvPr id="17" name="Straight Connector 36">
            <a:extLst>
              <a:ext uri="{FF2B5EF4-FFF2-40B4-BE49-F238E27FC236}">
                <a16:creationId xmlns:a16="http://schemas.microsoft.com/office/drawing/2014/main" id="{EBCF6448-995F-44ED-48B0-D67C8DF0231F}"/>
              </a:ext>
            </a:extLst>
          </p:cNvPr>
          <p:cNvCxnSpPr/>
          <p:nvPr/>
        </p:nvCxnSpPr>
        <p:spPr>
          <a:xfrm>
            <a:off x="11181298" y="5300727"/>
            <a:ext cx="0" cy="264155"/>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8" name="Picture 4" descr="Bildergebnis für icon users groups">
            <a:extLst>
              <a:ext uri="{FF2B5EF4-FFF2-40B4-BE49-F238E27FC236}">
                <a16:creationId xmlns:a16="http://schemas.microsoft.com/office/drawing/2014/main" id="{3973FBAE-6444-8560-1375-FF39B0783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956" y="4937942"/>
            <a:ext cx="324677" cy="3246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42">
            <a:extLst>
              <a:ext uri="{FF2B5EF4-FFF2-40B4-BE49-F238E27FC236}">
                <a16:creationId xmlns:a16="http://schemas.microsoft.com/office/drawing/2014/main" id="{C289EBCC-4E26-1EEA-58E4-249626392C97}"/>
              </a:ext>
            </a:extLst>
          </p:cNvPr>
          <p:cNvSpPr txBox="1"/>
          <p:nvPr/>
        </p:nvSpPr>
        <p:spPr>
          <a:xfrm>
            <a:off x="7578171" y="3909669"/>
            <a:ext cx="1796402" cy="276999"/>
          </a:xfrm>
          <a:prstGeom prst="rect">
            <a:avLst/>
          </a:prstGeom>
          <a:noFill/>
        </p:spPr>
        <p:txBody>
          <a:bodyPr wrap="square" rtlCol="0">
            <a:spAutoFit/>
          </a:bodyPr>
          <a:lstStyle/>
          <a:p>
            <a:r>
              <a:rPr lang="en-US" sz="1200" b="1" dirty="0"/>
              <a:t>Group mappings</a:t>
            </a:r>
          </a:p>
        </p:txBody>
      </p:sp>
      <p:pic>
        <p:nvPicPr>
          <p:cNvPr id="20" name="Picture 4" descr="Bildergebnis für icon users groups">
            <a:extLst>
              <a:ext uri="{FF2B5EF4-FFF2-40B4-BE49-F238E27FC236}">
                <a16:creationId xmlns:a16="http://schemas.microsoft.com/office/drawing/2014/main" id="{DC6E66DB-2C4F-CDDA-1C10-05F014CD1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4376" y="4934720"/>
            <a:ext cx="287143" cy="28714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3">
            <a:extLst>
              <a:ext uri="{FF2B5EF4-FFF2-40B4-BE49-F238E27FC236}">
                <a16:creationId xmlns:a16="http://schemas.microsoft.com/office/drawing/2014/main" id="{5196D0ED-E05D-12B3-AB16-ACFE95296F60}"/>
              </a:ext>
            </a:extLst>
          </p:cNvPr>
          <p:cNvCxnSpPr>
            <a:cxnSpLocks/>
          </p:cNvCxnSpPr>
          <p:nvPr/>
        </p:nvCxnSpPr>
        <p:spPr>
          <a:xfrm>
            <a:off x="6228975" y="6027484"/>
            <a:ext cx="1167378" cy="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51">
            <a:extLst>
              <a:ext uri="{FF2B5EF4-FFF2-40B4-BE49-F238E27FC236}">
                <a16:creationId xmlns:a16="http://schemas.microsoft.com/office/drawing/2014/main" id="{A355D47A-E0A5-7A13-180D-3096C61B3799}"/>
              </a:ext>
            </a:extLst>
          </p:cNvPr>
          <p:cNvCxnSpPr/>
          <p:nvPr/>
        </p:nvCxnSpPr>
        <p:spPr>
          <a:xfrm>
            <a:off x="8218705" y="5321100"/>
            <a:ext cx="0" cy="264155"/>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Arrow Connector 3">
            <a:extLst>
              <a:ext uri="{FF2B5EF4-FFF2-40B4-BE49-F238E27FC236}">
                <a16:creationId xmlns:a16="http://schemas.microsoft.com/office/drawing/2014/main" id="{07FD0BA5-218C-B789-155A-C95200BCEEC7}"/>
              </a:ext>
            </a:extLst>
          </p:cNvPr>
          <p:cNvCxnSpPr>
            <a:cxnSpLocks/>
          </p:cNvCxnSpPr>
          <p:nvPr/>
        </p:nvCxnSpPr>
        <p:spPr>
          <a:xfrm>
            <a:off x="3421227" y="6003030"/>
            <a:ext cx="1167378" cy="0"/>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7827D988-C6E6-57CA-37FC-39051BEF1A2A}"/>
              </a:ext>
            </a:extLst>
          </p:cNvPr>
          <p:cNvSpPr/>
          <p:nvPr/>
        </p:nvSpPr>
        <p:spPr>
          <a:xfrm>
            <a:off x="1452378" y="4395295"/>
            <a:ext cx="1155172" cy="134316"/>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buFont typeface="Wingdings" panose="05000000000000000000" pitchFamily="2" charset="2"/>
              <a:buNone/>
            </a:pPr>
            <a:endParaRPr lang="en-GB" sz="700" dirty="0">
              <a:solidFill>
                <a:sysClr val="windowText" lastClr="000000"/>
              </a:solidFill>
              <a:latin typeface="Arial" pitchFamily="34" charset="0"/>
              <a:cs typeface="Arial" pitchFamily="34" charset="0"/>
            </a:endParaRPr>
          </a:p>
        </p:txBody>
      </p:sp>
      <p:sp>
        <p:nvSpPr>
          <p:cNvPr id="25" name="Rechteck 24">
            <a:extLst>
              <a:ext uri="{FF2B5EF4-FFF2-40B4-BE49-F238E27FC236}">
                <a16:creationId xmlns:a16="http://schemas.microsoft.com/office/drawing/2014/main" id="{36A6D015-B9C5-E758-9F82-3A247F514992}"/>
              </a:ext>
            </a:extLst>
          </p:cNvPr>
          <p:cNvSpPr/>
          <p:nvPr/>
        </p:nvSpPr>
        <p:spPr>
          <a:xfrm>
            <a:off x="1476811" y="4852677"/>
            <a:ext cx="1155172" cy="134316"/>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buFont typeface="Wingdings" panose="05000000000000000000" pitchFamily="2" charset="2"/>
              <a:buNone/>
            </a:pPr>
            <a:endParaRPr lang="en-GB" sz="700" dirty="0">
              <a:solidFill>
                <a:sysClr val="windowText" lastClr="000000"/>
              </a:solidFill>
              <a:latin typeface="Arial" pitchFamily="34" charset="0"/>
              <a:cs typeface="Arial" pitchFamily="34" charset="0"/>
            </a:endParaRPr>
          </a:p>
        </p:txBody>
      </p:sp>
      <p:sp>
        <p:nvSpPr>
          <p:cNvPr id="26" name="Textfeld 25">
            <a:extLst>
              <a:ext uri="{FF2B5EF4-FFF2-40B4-BE49-F238E27FC236}">
                <a16:creationId xmlns:a16="http://schemas.microsoft.com/office/drawing/2014/main" id="{7270F479-0F96-7ED7-DC21-93A14B0EC329}"/>
              </a:ext>
            </a:extLst>
          </p:cNvPr>
          <p:cNvSpPr txBox="1"/>
          <p:nvPr/>
        </p:nvSpPr>
        <p:spPr>
          <a:xfrm>
            <a:off x="1395039" y="4360358"/>
            <a:ext cx="998220" cy="215444"/>
          </a:xfrm>
          <a:prstGeom prst="rect">
            <a:avLst/>
          </a:prstGeom>
          <a:noFill/>
        </p:spPr>
        <p:txBody>
          <a:bodyPr wrap="square" rtlCol="0">
            <a:spAutoFit/>
          </a:bodyPr>
          <a:lstStyle/>
          <a:p>
            <a:r>
              <a:rPr lang="de-DE" sz="800" dirty="0"/>
              <a:t>Company.com</a:t>
            </a:r>
            <a:endParaRPr lang="en-GB" sz="800" dirty="0"/>
          </a:p>
        </p:txBody>
      </p:sp>
      <p:sp>
        <p:nvSpPr>
          <p:cNvPr id="27" name="Textfeld 26">
            <a:extLst>
              <a:ext uri="{FF2B5EF4-FFF2-40B4-BE49-F238E27FC236}">
                <a16:creationId xmlns:a16="http://schemas.microsoft.com/office/drawing/2014/main" id="{E6CA1FFD-5E8C-6C69-6F08-B2DFC15038EC}"/>
              </a:ext>
            </a:extLst>
          </p:cNvPr>
          <p:cNvSpPr txBox="1"/>
          <p:nvPr/>
        </p:nvSpPr>
        <p:spPr>
          <a:xfrm>
            <a:off x="1395039" y="4812113"/>
            <a:ext cx="998220" cy="215444"/>
          </a:xfrm>
          <a:prstGeom prst="rect">
            <a:avLst/>
          </a:prstGeom>
          <a:noFill/>
        </p:spPr>
        <p:txBody>
          <a:bodyPr wrap="square" rtlCol="0">
            <a:spAutoFit/>
          </a:bodyPr>
          <a:lstStyle/>
          <a:p>
            <a:r>
              <a:rPr lang="de-DE" sz="800" dirty="0" err="1"/>
              <a:t>UserXY</a:t>
            </a:r>
            <a:endParaRPr lang="en-GB" sz="800" dirty="0"/>
          </a:p>
        </p:txBody>
      </p:sp>
    </p:spTree>
    <p:extLst>
      <p:ext uri="{BB962C8B-B14F-4D97-AF65-F5344CB8AC3E}">
        <p14:creationId xmlns:p14="http://schemas.microsoft.com/office/powerpoint/2010/main" val="3862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4D6CBC-EA07-47F4-9119-6F630769223F}"/>
              </a:ext>
            </a:extLst>
          </p:cNvPr>
          <p:cNvSpPr>
            <a:spLocks noGrp="1"/>
          </p:cNvSpPr>
          <p:nvPr>
            <p:ph type="body" sz="quarter" idx="15"/>
          </p:nvPr>
        </p:nvSpPr>
        <p:spPr/>
        <p:txBody>
          <a:bodyPr/>
          <a:lstStyle/>
          <a:p>
            <a:r>
              <a:rPr lang="en-GB" dirty="0"/>
              <a:t>Automatic generation of </a:t>
            </a:r>
            <a:r>
              <a:rPr lang="en-GB" dirty="0" err="1"/>
              <a:t>TcHmi</a:t>
            </a:r>
            <a:r>
              <a:rPr lang="en-GB" dirty="0"/>
              <a:t> projects</a:t>
            </a:r>
          </a:p>
          <a:p>
            <a:r>
              <a:rPr lang="en-GB" dirty="0"/>
              <a:t>Comparable to TwinCAT Automation Interface</a:t>
            </a:r>
          </a:p>
          <a:p>
            <a:r>
              <a:rPr lang="en-GB" dirty="0"/>
              <a:t>API to access most the engineering functions</a:t>
            </a:r>
          </a:p>
          <a:p>
            <a:r>
              <a:rPr lang="en-GB" dirty="0"/>
              <a:t>Program language independent – based on COM</a:t>
            </a:r>
          </a:p>
          <a:p>
            <a:r>
              <a:rPr lang="en-GB" dirty="0"/>
              <a:t>Use Cases:</a:t>
            </a:r>
          </a:p>
          <a:p>
            <a:pPr lvl="1"/>
            <a:r>
              <a:rPr lang="en-GB" dirty="0"/>
              <a:t>Automatic HMI deployment</a:t>
            </a:r>
          </a:p>
          <a:p>
            <a:pPr lvl="1"/>
            <a:r>
              <a:rPr lang="en-GB" dirty="0"/>
              <a:t>Series machine builders</a:t>
            </a:r>
          </a:p>
          <a:p>
            <a:pPr lvl="1"/>
            <a:r>
              <a:rPr lang="en-GB" dirty="0"/>
              <a:t>Project generation based on PLC code</a:t>
            </a:r>
          </a:p>
          <a:p>
            <a:pPr lvl="1"/>
            <a:r>
              <a:rPr lang="en-GB" dirty="0"/>
              <a:t>…</a:t>
            </a:r>
          </a:p>
          <a:p>
            <a:pPr lvl="1"/>
            <a:endParaRPr lang="en-GB" dirty="0"/>
          </a:p>
          <a:p>
            <a:endParaRPr lang="en-GB" dirty="0"/>
          </a:p>
          <a:p>
            <a:endParaRPr lang="en-GB" dirty="0"/>
          </a:p>
          <a:p>
            <a:endParaRPr lang="en-GB" dirty="0"/>
          </a:p>
        </p:txBody>
      </p:sp>
      <p:sp>
        <p:nvSpPr>
          <p:cNvPr id="3" name="Titel 2">
            <a:extLst>
              <a:ext uri="{FF2B5EF4-FFF2-40B4-BE49-F238E27FC236}">
                <a16:creationId xmlns:a16="http://schemas.microsoft.com/office/drawing/2014/main" id="{C53E0881-649B-42BA-9C29-3F090384D111}"/>
              </a:ext>
            </a:extLst>
          </p:cNvPr>
          <p:cNvSpPr>
            <a:spLocks noGrp="1"/>
          </p:cNvSpPr>
          <p:nvPr>
            <p:ph type="title"/>
          </p:nvPr>
        </p:nvSpPr>
        <p:spPr>
          <a:xfrm>
            <a:off x="-1" y="143011"/>
            <a:ext cx="10137600" cy="937143"/>
          </a:xfrm>
        </p:spPr>
        <p:txBody>
          <a:bodyPr/>
          <a:lstStyle/>
          <a:p>
            <a:r>
              <a:rPr lang="de-DE" sz="2000" b="0" dirty="0"/>
              <a:t>TwinCAT HMI | Features</a:t>
            </a:r>
            <a:br>
              <a:rPr lang="de-DE" dirty="0"/>
            </a:br>
            <a:r>
              <a:rPr lang="de-DE" dirty="0"/>
              <a:t>Automation Interface</a:t>
            </a:r>
            <a:endParaRPr lang="en-GB" dirty="0"/>
          </a:p>
        </p:txBody>
      </p:sp>
      <p:grpSp>
        <p:nvGrpSpPr>
          <p:cNvPr id="4" name="Gruppieren 3">
            <a:extLst>
              <a:ext uri="{FF2B5EF4-FFF2-40B4-BE49-F238E27FC236}">
                <a16:creationId xmlns:a16="http://schemas.microsoft.com/office/drawing/2014/main" id="{744CAC40-14F0-4A10-9AA1-0CE396984DF0}"/>
              </a:ext>
            </a:extLst>
          </p:cNvPr>
          <p:cNvGrpSpPr/>
          <p:nvPr/>
        </p:nvGrpSpPr>
        <p:grpSpPr>
          <a:xfrm>
            <a:off x="2102887" y="5085184"/>
            <a:ext cx="7986226" cy="1516519"/>
            <a:chOff x="1494150" y="5140692"/>
            <a:chExt cx="7986226" cy="1516519"/>
          </a:xfrm>
        </p:grpSpPr>
        <p:pic>
          <p:nvPicPr>
            <p:cNvPr id="6" name="Grafik 5">
              <a:extLst>
                <a:ext uri="{FF2B5EF4-FFF2-40B4-BE49-F238E27FC236}">
                  <a16:creationId xmlns:a16="http://schemas.microsoft.com/office/drawing/2014/main" id="{4EB79A75-07CA-4667-A9E7-19FA8DE20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898" y="5140692"/>
              <a:ext cx="1176478" cy="788295"/>
            </a:xfrm>
            <a:prstGeom prst="rect">
              <a:avLst/>
            </a:prstGeom>
          </p:spPr>
        </p:pic>
        <p:pic>
          <p:nvPicPr>
            <p:cNvPr id="7" name="Picture 15" descr="http://www.cupmachinery.com/english/image/machine/double-paper-coating-machine.jpg">
              <a:extLst>
                <a:ext uri="{FF2B5EF4-FFF2-40B4-BE49-F238E27FC236}">
                  <a16:creationId xmlns:a16="http://schemas.microsoft.com/office/drawing/2014/main" id="{6BDF90A5-1E6C-48F3-85F7-47A260A10398}"/>
                </a:ext>
              </a:extLst>
            </p:cNvPr>
            <p:cNvPicPr>
              <a:picLocks noChangeAspect="1" noChangeArrowheads="1"/>
            </p:cNvPicPr>
            <p:nvPr/>
          </p:nvPicPr>
          <p:blipFill>
            <a:blip r:embed="rId3" cstate="print"/>
            <a:srcRect/>
            <a:stretch>
              <a:fillRect/>
            </a:stretch>
          </p:blipFill>
          <p:spPr bwMode="auto">
            <a:xfrm>
              <a:off x="8348270" y="6071006"/>
              <a:ext cx="880188" cy="586205"/>
            </a:xfrm>
            <a:prstGeom prst="rect">
              <a:avLst/>
            </a:prstGeom>
            <a:noFill/>
          </p:spPr>
        </p:pic>
        <p:sp>
          <p:nvSpPr>
            <p:cNvPr id="8" name="Right Arrow 24">
              <a:extLst>
                <a:ext uri="{FF2B5EF4-FFF2-40B4-BE49-F238E27FC236}">
                  <a16:creationId xmlns:a16="http://schemas.microsoft.com/office/drawing/2014/main" id="{CE9FB948-E6E0-45B5-8AC9-39EC1B0B073C}"/>
                </a:ext>
              </a:extLst>
            </p:cNvPr>
            <p:cNvSpPr/>
            <p:nvPr/>
          </p:nvSpPr>
          <p:spPr bwMode="auto">
            <a:xfrm>
              <a:off x="5428541" y="5712964"/>
              <a:ext cx="2448272" cy="432048"/>
            </a:xfrm>
            <a:prstGeom prst="rightArrow">
              <a:avLst/>
            </a:prstGeom>
            <a:solidFill>
              <a:srgbClr val="FF0000">
                <a:alpha val="20000"/>
              </a:srgbClr>
            </a:solidFill>
            <a:ln w="9525" cap="flat" cmpd="sng" algn="ctr">
              <a:noFill/>
              <a:prstDash val="solid"/>
              <a:round/>
              <a:headEnd type="none" w="med" len="med"/>
              <a:tailEnd type="triangl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9" name="Right Arrow 29">
              <a:extLst>
                <a:ext uri="{FF2B5EF4-FFF2-40B4-BE49-F238E27FC236}">
                  <a16:creationId xmlns:a16="http://schemas.microsoft.com/office/drawing/2014/main" id="{03C266AD-FA3A-4F58-A250-9D88DBE485D2}"/>
                </a:ext>
              </a:extLst>
            </p:cNvPr>
            <p:cNvSpPr/>
            <p:nvPr/>
          </p:nvSpPr>
          <p:spPr bwMode="auto">
            <a:xfrm>
              <a:off x="2822443" y="5712964"/>
              <a:ext cx="1453969" cy="432048"/>
            </a:xfrm>
            <a:prstGeom prst="rightArrow">
              <a:avLst/>
            </a:prstGeom>
            <a:solidFill>
              <a:srgbClr val="00B050">
                <a:alpha val="20000"/>
              </a:srgbClr>
            </a:solidFill>
            <a:ln w="9525" cap="flat" cmpd="sng" algn="ctr">
              <a:noFill/>
              <a:prstDash val="solid"/>
              <a:round/>
              <a:headEnd type="none" w="med" len="med"/>
              <a:tailEnd type="triangle" w="sm" len="sm"/>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Arial" charset="0"/>
              </a:endParaRPr>
            </a:p>
          </p:txBody>
        </p:sp>
        <p:sp>
          <p:nvSpPr>
            <p:cNvPr id="10" name="TextBox 2">
              <a:extLst>
                <a:ext uri="{FF2B5EF4-FFF2-40B4-BE49-F238E27FC236}">
                  <a16:creationId xmlns:a16="http://schemas.microsoft.com/office/drawing/2014/main" id="{75424FBD-A7A4-4107-BD41-81C16730A7CE}"/>
                </a:ext>
              </a:extLst>
            </p:cNvPr>
            <p:cNvSpPr txBox="1"/>
            <p:nvPr/>
          </p:nvSpPr>
          <p:spPr>
            <a:xfrm>
              <a:off x="2836252" y="5805877"/>
              <a:ext cx="1372713" cy="246221"/>
            </a:xfrm>
            <a:prstGeom prst="rect">
              <a:avLst/>
            </a:prstGeom>
            <a:noFill/>
          </p:spPr>
          <p:txBody>
            <a:bodyPr wrap="square" rtlCol="0">
              <a:spAutoFit/>
            </a:bodyPr>
            <a:lstStyle/>
            <a:p>
              <a:pPr algn="ctr"/>
              <a:r>
                <a:rPr lang="en-US" sz="1000" i="1" dirty="0"/>
                <a:t>create </a:t>
              </a:r>
              <a:r>
                <a:rPr lang="en-US" sz="1000" i="1" dirty="0" err="1"/>
                <a:t>TcHmi</a:t>
              </a:r>
              <a:r>
                <a:rPr lang="en-US" sz="1000" i="1" dirty="0"/>
                <a:t> project</a:t>
              </a:r>
            </a:p>
          </p:txBody>
        </p:sp>
        <p:sp>
          <p:nvSpPr>
            <p:cNvPr id="11" name="TextBox 34">
              <a:extLst>
                <a:ext uri="{FF2B5EF4-FFF2-40B4-BE49-F238E27FC236}">
                  <a16:creationId xmlns:a16="http://schemas.microsoft.com/office/drawing/2014/main" id="{8C2CDC90-F576-4AB5-9770-ECA406C70210}"/>
                </a:ext>
              </a:extLst>
            </p:cNvPr>
            <p:cNvSpPr txBox="1"/>
            <p:nvPr/>
          </p:nvSpPr>
          <p:spPr>
            <a:xfrm>
              <a:off x="5356533" y="5805877"/>
              <a:ext cx="2520280" cy="246221"/>
            </a:xfrm>
            <a:prstGeom prst="rect">
              <a:avLst/>
            </a:prstGeom>
            <a:noFill/>
          </p:spPr>
          <p:txBody>
            <a:bodyPr wrap="square" rtlCol="0">
              <a:spAutoFit/>
            </a:bodyPr>
            <a:lstStyle/>
            <a:p>
              <a:pPr algn="ctr"/>
              <a:r>
                <a:rPr lang="en-US" sz="1000" i="1" dirty="0"/>
                <a:t>deploy project on target Server</a:t>
              </a:r>
            </a:p>
          </p:txBody>
        </p:sp>
        <p:pic>
          <p:nvPicPr>
            <p:cNvPr id="12" name="Picture 12" descr="Zahnrad.png">
              <a:extLst>
                <a:ext uri="{FF2B5EF4-FFF2-40B4-BE49-F238E27FC236}">
                  <a16:creationId xmlns:a16="http://schemas.microsoft.com/office/drawing/2014/main" id="{2F87FB92-352E-4FDE-9504-A876FA94CEA7}"/>
                </a:ext>
              </a:extLst>
            </p:cNvPr>
            <p:cNvPicPr>
              <a:picLocks noChangeAspect="1"/>
            </p:cNvPicPr>
            <p:nvPr/>
          </p:nvPicPr>
          <p:blipFill>
            <a:blip r:embed="rId4" cstate="print"/>
            <a:stretch>
              <a:fillRect/>
            </a:stretch>
          </p:blipFill>
          <p:spPr>
            <a:xfrm>
              <a:off x="1930963" y="5568947"/>
              <a:ext cx="720080" cy="720080"/>
            </a:xfrm>
            <a:prstGeom prst="rect">
              <a:avLst/>
            </a:prstGeom>
            <a:effectLst>
              <a:outerShdw blurRad="50800" dist="38100" dir="2700000" algn="tl" rotWithShape="0">
                <a:prstClr val="black">
                  <a:alpha val="40000"/>
                </a:prstClr>
              </a:outerShdw>
            </a:effectLst>
          </p:spPr>
        </p:pic>
        <p:sp>
          <p:nvSpPr>
            <p:cNvPr id="13" name="TextBox 13">
              <a:extLst>
                <a:ext uri="{FF2B5EF4-FFF2-40B4-BE49-F238E27FC236}">
                  <a16:creationId xmlns:a16="http://schemas.microsoft.com/office/drawing/2014/main" id="{71123B4F-8F8A-4D78-B42D-570EC4CC1B37}"/>
                </a:ext>
              </a:extLst>
            </p:cNvPr>
            <p:cNvSpPr txBox="1"/>
            <p:nvPr/>
          </p:nvSpPr>
          <p:spPr>
            <a:xfrm>
              <a:off x="1494150" y="6258831"/>
              <a:ext cx="1593706" cy="246221"/>
            </a:xfrm>
            <a:prstGeom prst="rect">
              <a:avLst/>
            </a:prstGeom>
            <a:noFill/>
          </p:spPr>
          <p:txBody>
            <a:bodyPr wrap="none" rtlCol="0">
              <a:spAutoFit/>
            </a:bodyPr>
            <a:lstStyle/>
            <a:p>
              <a:pPr algn="ctr"/>
              <a:r>
                <a:rPr lang="de-DE" sz="1000" dirty="0"/>
                <a:t>Automated task or plugin</a:t>
              </a:r>
            </a:p>
          </p:txBody>
        </p:sp>
        <p:pic>
          <p:nvPicPr>
            <p:cNvPr id="14" name="Picture 6">
              <a:extLst>
                <a:ext uri="{FF2B5EF4-FFF2-40B4-BE49-F238E27FC236}">
                  <a16:creationId xmlns:a16="http://schemas.microsoft.com/office/drawing/2014/main" id="{7167CB57-4844-448C-AE6F-94817024D49D}"/>
                </a:ext>
              </a:extLst>
            </p:cNvPr>
            <p:cNvPicPr>
              <a:picLocks noChangeAspect="1"/>
            </p:cNvPicPr>
            <p:nvPr/>
          </p:nvPicPr>
          <p:blipFill rotWithShape="1">
            <a:blip r:embed="rId5">
              <a:extLst>
                <a:ext uri="{28A0092B-C50C-407E-A947-70E740481C1C}">
                  <a14:useLocalDpi xmlns:a14="http://schemas.microsoft.com/office/drawing/2010/main" val="0"/>
                </a:ext>
              </a:extLst>
            </a:blip>
            <a:srcRect l="4348" t="4348" r="4348" b="4348"/>
            <a:stretch/>
          </p:blipFill>
          <p:spPr>
            <a:xfrm>
              <a:off x="8016215" y="5662587"/>
              <a:ext cx="532800" cy="532800"/>
            </a:xfrm>
            <a:prstGeom prst="roundRect">
              <a:avLst>
                <a:gd name="adj" fmla="val 4394"/>
              </a:avLst>
            </a:prstGeom>
            <a:solidFill>
              <a:srgbClr val="FFFFFF">
                <a:shade val="85000"/>
              </a:srgbClr>
            </a:solidFill>
            <a:ln>
              <a:noFill/>
            </a:ln>
            <a:effectLst>
              <a:outerShdw blurRad="114300" dist="38100" dir="2700000" sx="102000" sy="102000" algn="tl" rotWithShape="0">
                <a:schemeClr val="bg1">
                  <a:alpha val="20000"/>
                </a:schemeClr>
              </a:outerShdw>
            </a:effectLst>
          </p:spPr>
        </p:pic>
        <p:pic>
          <p:nvPicPr>
            <p:cNvPr id="15" name="Grafik 14">
              <a:extLst>
                <a:ext uri="{FF2B5EF4-FFF2-40B4-BE49-F238E27FC236}">
                  <a16:creationId xmlns:a16="http://schemas.microsoft.com/office/drawing/2014/main" id="{9F9D2621-EEA5-47C6-9851-4905FCB94C11}"/>
                </a:ext>
              </a:extLst>
            </p:cNvPr>
            <p:cNvPicPr>
              <a:picLocks noChangeAspect="1"/>
            </p:cNvPicPr>
            <p:nvPr/>
          </p:nvPicPr>
          <p:blipFill>
            <a:blip r:embed="rId6"/>
            <a:stretch>
              <a:fillRect/>
            </a:stretch>
          </p:blipFill>
          <p:spPr>
            <a:xfrm>
              <a:off x="4317362" y="5176327"/>
              <a:ext cx="1072848" cy="1359557"/>
            </a:xfrm>
            <a:prstGeom prst="rect">
              <a:avLst/>
            </a:prstGeom>
          </p:spPr>
        </p:pic>
      </p:grpSp>
    </p:spTree>
    <p:extLst>
      <p:ext uri="{BB962C8B-B14F-4D97-AF65-F5344CB8AC3E}">
        <p14:creationId xmlns:p14="http://schemas.microsoft.com/office/powerpoint/2010/main" val="828624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64D6CBC-EA07-47F4-9119-6F630769223F}"/>
              </a:ext>
            </a:extLst>
          </p:cNvPr>
          <p:cNvSpPr>
            <a:spLocks noGrp="1"/>
          </p:cNvSpPr>
          <p:nvPr>
            <p:ph type="body" sz="quarter" idx="15"/>
          </p:nvPr>
        </p:nvSpPr>
        <p:spPr/>
        <p:txBody>
          <a:bodyPr/>
          <a:lstStyle/>
          <a:p>
            <a:r>
              <a:rPr lang="en-GB" dirty="0"/>
              <a:t>Added TypeScript support to </a:t>
            </a:r>
            <a:r>
              <a:rPr lang="en-GB" dirty="0" err="1"/>
              <a:t>TcHmi</a:t>
            </a:r>
            <a:r>
              <a:rPr lang="en-GB" dirty="0"/>
              <a:t> (superset of JavaScript)</a:t>
            </a:r>
          </a:p>
          <a:p>
            <a:r>
              <a:rPr lang="en-GB" dirty="0"/>
              <a:t>Use TypeScript for</a:t>
            </a:r>
          </a:p>
          <a:p>
            <a:pPr lvl="1"/>
            <a:r>
              <a:rPr lang="en-GB" dirty="0"/>
              <a:t>Framework Controls</a:t>
            </a:r>
          </a:p>
          <a:p>
            <a:pPr lvl="1"/>
            <a:r>
              <a:rPr lang="en-GB" dirty="0"/>
              <a:t>Code Behind files</a:t>
            </a:r>
          </a:p>
          <a:p>
            <a:pPr lvl="1"/>
            <a:r>
              <a:rPr lang="en-GB" dirty="0"/>
              <a:t>Functions</a:t>
            </a:r>
          </a:p>
          <a:p>
            <a:r>
              <a:rPr lang="en-GB" dirty="0"/>
              <a:t>Development in JavaScript also possible</a:t>
            </a:r>
          </a:p>
          <a:p>
            <a:endParaRPr lang="en-GB" dirty="0"/>
          </a:p>
          <a:p>
            <a:pPr marL="0" indent="0">
              <a:buNone/>
            </a:pPr>
            <a:r>
              <a:rPr lang="en-GB" b="1" dirty="0"/>
              <a:t>Benefits</a:t>
            </a:r>
            <a:r>
              <a:rPr lang="en-GB" dirty="0"/>
              <a:t>:</a:t>
            </a:r>
          </a:p>
          <a:p>
            <a:r>
              <a:rPr lang="en-GB" dirty="0"/>
              <a:t>Type-safe</a:t>
            </a:r>
          </a:p>
          <a:p>
            <a:r>
              <a:rPr lang="en-GB" dirty="0"/>
              <a:t>Easier and faster development</a:t>
            </a:r>
          </a:p>
          <a:p>
            <a:r>
              <a:rPr lang="en-GB" dirty="0"/>
              <a:t>Higher flexibility</a:t>
            </a:r>
          </a:p>
          <a:p>
            <a:pPr lvl="1"/>
            <a:endParaRPr lang="en-GB" dirty="0"/>
          </a:p>
          <a:p>
            <a:endParaRPr lang="en-GB" dirty="0"/>
          </a:p>
          <a:p>
            <a:endParaRPr lang="en-GB" dirty="0"/>
          </a:p>
        </p:txBody>
      </p:sp>
      <p:sp>
        <p:nvSpPr>
          <p:cNvPr id="3" name="Titel 2">
            <a:extLst>
              <a:ext uri="{FF2B5EF4-FFF2-40B4-BE49-F238E27FC236}">
                <a16:creationId xmlns:a16="http://schemas.microsoft.com/office/drawing/2014/main" id="{C53E0881-649B-42BA-9C29-3F090384D111}"/>
              </a:ext>
            </a:extLst>
          </p:cNvPr>
          <p:cNvSpPr>
            <a:spLocks noGrp="1"/>
          </p:cNvSpPr>
          <p:nvPr>
            <p:ph type="title"/>
          </p:nvPr>
        </p:nvSpPr>
        <p:spPr>
          <a:xfrm>
            <a:off x="-1" y="143011"/>
            <a:ext cx="10137600" cy="937143"/>
          </a:xfrm>
        </p:spPr>
        <p:txBody>
          <a:bodyPr/>
          <a:lstStyle/>
          <a:p>
            <a:r>
              <a:rPr lang="de-DE" sz="2000" b="0" dirty="0"/>
              <a:t>TwinCAT HMI | Features</a:t>
            </a:r>
            <a:br>
              <a:rPr lang="de-DE" dirty="0"/>
            </a:br>
            <a:r>
              <a:rPr lang="de-DE" dirty="0"/>
              <a:t>TypeScript Support</a:t>
            </a:r>
            <a:endParaRPr lang="en-GB" dirty="0"/>
          </a:p>
        </p:txBody>
      </p:sp>
      <p:pic>
        <p:nvPicPr>
          <p:cNvPr id="1026" name="Picture 2" descr="https://www.robertcooper.me/static/0cf501bada61bd930003ec6c08be25fa/2c525/banner.png">
            <a:extLst>
              <a:ext uri="{FF2B5EF4-FFF2-40B4-BE49-F238E27FC236}">
                <a16:creationId xmlns:a16="http://schemas.microsoft.com/office/drawing/2014/main" id="{E499C72D-41B7-4144-B8FA-0A96B14BF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320" y="4882661"/>
            <a:ext cx="2664296" cy="14986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ypescript logo">
            <a:extLst>
              <a:ext uri="{FF2B5EF4-FFF2-40B4-BE49-F238E27FC236}">
                <a16:creationId xmlns:a16="http://schemas.microsoft.com/office/drawing/2014/main" id="{928176CB-8D45-4DE1-BA1A-9E1B10A6F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280" y="4572490"/>
            <a:ext cx="910557" cy="910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49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7" b="17"/>
          <a:stretch>
            <a:fillRect/>
          </a:stretch>
        </p:blipFill>
        <p:spPr/>
      </p:pic>
      <p:sp>
        <p:nvSpPr>
          <p:cNvPr id="4" name="Titel 3"/>
          <p:cNvSpPr>
            <a:spLocks noGrp="1"/>
          </p:cNvSpPr>
          <p:nvPr>
            <p:ph type="title"/>
          </p:nvPr>
        </p:nvSpPr>
        <p:spPr>
          <a:xfrm>
            <a:off x="-1" y="112233"/>
            <a:ext cx="10137600" cy="967921"/>
          </a:xfrm>
        </p:spPr>
        <p:txBody>
          <a:bodyPr/>
          <a:lstStyle/>
          <a:p>
            <a:r>
              <a:rPr lang="de-DE" sz="2000" b="0" dirty="0"/>
              <a:t>TwinCAT HMI | </a:t>
            </a:r>
            <a:r>
              <a:rPr lang="de-DE" sz="2000" b="0" dirty="0" err="1"/>
              <a:t>Introduction</a:t>
            </a:r>
            <a:br>
              <a:rPr lang="de-DE" dirty="0"/>
            </a:br>
            <a:r>
              <a:rPr lang="de-DE" dirty="0"/>
              <a:t>Technology</a:t>
            </a:r>
          </a:p>
        </p:txBody>
      </p:sp>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t="1166" b="9265"/>
          <a:stretch/>
        </p:blipFill>
        <p:spPr>
          <a:xfrm>
            <a:off x="2581308" y="1600419"/>
            <a:ext cx="7017574" cy="4191911"/>
          </a:xfrm>
          <a:prstGeom prst="rect">
            <a:avLst/>
          </a:prstGeom>
          <a:effectLst>
            <a:reflection blurRad="6350" stA="15000" endPos="25000" dir="5400000" sy="-100000" algn="bl" rotWithShape="0"/>
          </a:effectLst>
        </p:spPr>
      </p:pic>
      <p:sp>
        <p:nvSpPr>
          <p:cNvPr id="8" name="Rechteck 7"/>
          <p:cNvSpPr/>
          <p:nvPr/>
        </p:nvSpPr>
        <p:spPr>
          <a:xfrm>
            <a:off x="3360758" y="2322791"/>
            <a:ext cx="5494484" cy="30809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cxnSp>
        <p:nvCxnSpPr>
          <p:cNvPr id="9" name="Gerader Verbinder 8"/>
          <p:cNvCxnSpPr/>
          <p:nvPr/>
        </p:nvCxnSpPr>
        <p:spPr>
          <a:xfrm flipH="1">
            <a:off x="2015806" y="2976396"/>
            <a:ext cx="1740721"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354774" y="2708363"/>
            <a:ext cx="1739579" cy="769441"/>
          </a:xfrm>
          <a:prstGeom prst="rect">
            <a:avLst/>
          </a:prstGeom>
        </p:spPr>
        <p:txBody>
          <a:bodyPr wrap="none">
            <a:spAutoFit/>
          </a:bodyPr>
          <a:lstStyle/>
          <a:p>
            <a:r>
              <a:rPr lang="de-DE" sz="2200" dirty="0"/>
              <a:t>Plattform </a:t>
            </a:r>
          </a:p>
          <a:p>
            <a:r>
              <a:rPr lang="de-DE" sz="2200" dirty="0" err="1"/>
              <a:t>independent</a:t>
            </a:r>
            <a:endParaRPr lang="de-DE" sz="2200" dirty="0"/>
          </a:p>
        </p:txBody>
      </p:sp>
      <p:sp>
        <p:nvSpPr>
          <p:cNvPr id="11" name="Rechteck 10"/>
          <p:cNvSpPr/>
          <p:nvPr/>
        </p:nvSpPr>
        <p:spPr>
          <a:xfrm>
            <a:off x="373824" y="4337056"/>
            <a:ext cx="1741182" cy="430887"/>
          </a:xfrm>
          <a:prstGeom prst="rect">
            <a:avLst/>
          </a:prstGeom>
        </p:spPr>
        <p:txBody>
          <a:bodyPr wrap="none">
            <a:spAutoFit/>
          </a:bodyPr>
          <a:lstStyle/>
          <a:p>
            <a:r>
              <a:rPr lang="de-DE" sz="2200" dirty="0"/>
              <a:t>Future-</a:t>
            </a:r>
            <a:r>
              <a:rPr lang="de-DE" sz="2200" dirty="0" err="1"/>
              <a:t>proof</a:t>
            </a:r>
            <a:endParaRPr lang="de-DE" sz="2200" dirty="0"/>
          </a:p>
        </p:txBody>
      </p:sp>
      <p:cxnSp>
        <p:nvCxnSpPr>
          <p:cNvPr id="12" name="Gerader Verbinder 11"/>
          <p:cNvCxnSpPr/>
          <p:nvPr/>
        </p:nvCxnSpPr>
        <p:spPr>
          <a:xfrm flipH="1">
            <a:off x="2499139" y="4559969"/>
            <a:ext cx="1268541"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3" name="Rechteck 12"/>
          <p:cNvSpPr/>
          <p:nvPr/>
        </p:nvSpPr>
        <p:spPr>
          <a:xfrm>
            <a:off x="10191878" y="2710081"/>
            <a:ext cx="1659429" cy="430887"/>
          </a:xfrm>
          <a:prstGeom prst="rect">
            <a:avLst/>
          </a:prstGeom>
        </p:spPr>
        <p:txBody>
          <a:bodyPr wrap="none">
            <a:spAutoFit/>
          </a:bodyPr>
          <a:lstStyle/>
          <a:p>
            <a:r>
              <a:rPr lang="de-DE" sz="2200" dirty="0" err="1"/>
              <a:t>Responsive</a:t>
            </a:r>
            <a:endParaRPr lang="de-DE" sz="2200" dirty="0"/>
          </a:p>
        </p:txBody>
      </p:sp>
      <p:sp>
        <p:nvSpPr>
          <p:cNvPr id="14" name="Rechteck 13"/>
          <p:cNvSpPr/>
          <p:nvPr/>
        </p:nvSpPr>
        <p:spPr>
          <a:xfrm>
            <a:off x="10191878" y="4329192"/>
            <a:ext cx="1582484" cy="430887"/>
          </a:xfrm>
          <a:prstGeom prst="rect">
            <a:avLst/>
          </a:prstGeom>
        </p:spPr>
        <p:txBody>
          <a:bodyPr wrap="none">
            <a:spAutoFit/>
          </a:bodyPr>
          <a:lstStyle/>
          <a:p>
            <a:r>
              <a:rPr lang="en-US" sz="2200" dirty="0"/>
              <a:t>Performant</a:t>
            </a:r>
            <a:endParaRPr lang="de-DE" sz="2200" dirty="0"/>
          </a:p>
        </p:txBody>
      </p:sp>
      <p:cxnSp>
        <p:nvCxnSpPr>
          <p:cNvPr id="15" name="Gerader Verbinder 14"/>
          <p:cNvCxnSpPr/>
          <p:nvPr/>
        </p:nvCxnSpPr>
        <p:spPr>
          <a:xfrm flipH="1">
            <a:off x="8233907" y="2976396"/>
            <a:ext cx="1822533"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flipH="1">
            <a:off x="8233907" y="4581128"/>
            <a:ext cx="1822533" cy="0"/>
          </a:xfrm>
          <a:prstGeom prst="line">
            <a:avLst/>
          </a:prstGeom>
          <a:ln w="12700">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7" name="Picture 2" descr="https://www.planet-source-code.com/vb/2010Redesign/images/LangugeHomePages/HTML5_CSS_Java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6307" y="2780102"/>
            <a:ext cx="3395435" cy="198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941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5"/>
          </p:nvPr>
        </p:nvSpPr>
        <p:spPr/>
        <p:txBody>
          <a:bodyPr/>
          <a:lstStyle/>
          <a:p>
            <a:pPr marL="342900" indent="-342900"/>
            <a:r>
              <a:rPr lang="en-US" dirty="0"/>
              <a:t>Efficient engineering </a:t>
            </a:r>
          </a:p>
          <a:p>
            <a:pPr marL="342900" indent="-342900"/>
            <a:r>
              <a:rPr lang="en-US" dirty="0"/>
              <a:t>Web-based</a:t>
            </a:r>
          </a:p>
          <a:p>
            <a:pPr marL="342900" indent="-342900"/>
            <a:r>
              <a:rPr lang="de-DE" dirty="0"/>
              <a:t>HTML5, JavaScript, TypeScript</a:t>
            </a:r>
          </a:p>
          <a:p>
            <a:pPr marL="342900" indent="-342900"/>
            <a:r>
              <a:rPr lang="en-US" dirty="0"/>
              <a:t>Platform</a:t>
            </a:r>
            <a:r>
              <a:rPr lang="de-DE" dirty="0"/>
              <a:t> </a:t>
            </a:r>
            <a:r>
              <a:rPr lang="en-US" dirty="0"/>
              <a:t>independence</a:t>
            </a:r>
          </a:p>
          <a:p>
            <a:pPr marL="342900" indent="-342900"/>
            <a:r>
              <a:rPr lang="en-US" dirty="0"/>
              <a:t>Flexible architecture</a:t>
            </a:r>
          </a:p>
          <a:p>
            <a:pPr marL="342900" indent="-342900"/>
            <a:r>
              <a:rPr lang="en-US" dirty="0"/>
              <a:t>Modular extensibility</a:t>
            </a:r>
          </a:p>
          <a:p>
            <a:pPr marL="342900" indent="-342900"/>
            <a:endParaRPr lang="de-DE" dirty="0"/>
          </a:p>
          <a:p>
            <a:pPr marL="342900" indent="-342900"/>
            <a:r>
              <a:rPr lang="de-DE" dirty="0">
                <a:hlinkClick r:id="rId2"/>
              </a:rPr>
              <a:t>Cloud </a:t>
            </a:r>
            <a:r>
              <a:rPr lang="de-DE" dirty="0" err="1">
                <a:hlinkClick r:id="rId2"/>
              </a:rPr>
              <a:t>Machine</a:t>
            </a:r>
            <a:r>
              <a:rPr lang="de-DE" dirty="0">
                <a:hlinkClick r:id="rId2"/>
              </a:rPr>
              <a:t> Interface</a:t>
            </a:r>
            <a:endParaRPr lang="de-DE" dirty="0"/>
          </a:p>
          <a:p>
            <a:endParaRPr lang="de-DE" dirty="0"/>
          </a:p>
        </p:txBody>
      </p:sp>
      <p:sp>
        <p:nvSpPr>
          <p:cNvPr id="4" name="Titel 3"/>
          <p:cNvSpPr>
            <a:spLocks noGrp="1"/>
          </p:cNvSpPr>
          <p:nvPr>
            <p:ph type="title"/>
          </p:nvPr>
        </p:nvSpPr>
        <p:spPr>
          <a:xfrm>
            <a:off x="-1" y="143011"/>
            <a:ext cx="10137600" cy="937143"/>
          </a:xfrm>
        </p:spPr>
        <p:txBody>
          <a:bodyPr/>
          <a:lstStyle/>
          <a:p>
            <a:r>
              <a:rPr lang="de-DE" sz="2000" b="0" dirty="0" err="1"/>
              <a:t>TwinCAT</a:t>
            </a:r>
            <a:r>
              <a:rPr lang="de-DE" sz="2000" b="0" dirty="0"/>
              <a:t> HMI</a:t>
            </a:r>
            <a:br>
              <a:rPr lang="de-DE" sz="2800" dirty="0"/>
            </a:br>
            <a:r>
              <a:rPr lang="de-DE" dirty="0"/>
              <a:t>Highlights</a:t>
            </a:r>
          </a:p>
        </p:txBody>
      </p:sp>
      <p:pic>
        <p:nvPicPr>
          <p:cNvPr id="7" name="Bildplatzhalter 1"/>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3924" r="12402" b="1522"/>
          <a:stretch/>
        </p:blipFill>
        <p:spPr/>
      </p:pic>
    </p:spTree>
    <p:extLst>
      <p:ext uri="{BB962C8B-B14F-4D97-AF65-F5344CB8AC3E}">
        <p14:creationId xmlns:p14="http://schemas.microsoft.com/office/powerpoint/2010/main" val="2313316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 y="143011"/>
            <a:ext cx="10137600" cy="937143"/>
          </a:xfrm>
        </p:spPr>
        <p:txBody>
          <a:bodyPr/>
          <a:lstStyle/>
          <a:p>
            <a:r>
              <a:rPr lang="de-DE" sz="2000" b="0" dirty="0"/>
              <a:t>TwinCAT HMI</a:t>
            </a:r>
            <a:br>
              <a:rPr lang="de-DE" sz="3600" dirty="0"/>
            </a:br>
            <a:r>
              <a:rPr lang="de-DE" dirty="0"/>
              <a:t>Questions?</a:t>
            </a:r>
          </a:p>
        </p:txBody>
      </p:sp>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066" b="4066"/>
          <a:stretch>
            <a:fillRect/>
          </a:stretch>
        </p:blipFill>
        <p:spPr/>
      </p:pic>
    </p:spTree>
    <p:extLst>
      <p:ext uri="{BB962C8B-B14F-4D97-AF65-F5344CB8AC3E}">
        <p14:creationId xmlns:p14="http://schemas.microsoft.com/office/powerpoint/2010/main" val="527113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309A1DD-B6CD-42BC-9DC0-606F4E832BCE}"/>
              </a:ext>
            </a:extLst>
          </p:cNvPr>
          <p:cNvSpPr>
            <a:spLocks noGrp="1"/>
          </p:cNvSpPr>
          <p:nvPr>
            <p:ph type="body" sz="quarter" idx="15"/>
          </p:nvPr>
        </p:nvSpPr>
        <p:spPr/>
        <p:txBody>
          <a:bodyPr/>
          <a:lstStyle/>
          <a:p>
            <a:r>
              <a:rPr lang="de-DE" dirty="0" err="1"/>
              <a:t>TwinCAT</a:t>
            </a:r>
            <a:r>
              <a:rPr lang="de-DE" dirty="0"/>
              <a:t> HMI Creator</a:t>
            </a:r>
          </a:p>
          <a:p>
            <a:endParaRPr lang="de-DE" dirty="0"/>
          </a:p>
          <a:p>
            <a:endParaRPr lang="de-DE" dirty="0"/>
          </a:p>
          <a:p>
            <a:endParaRPr lang="de-DE" dirty="0"/>
          </a:p>
          <a:p>
            <a:r>
              <a:rPr lang="de-DE" dirty="0" err="1"/>
              <a:t>TwinCAT</a:t>
            </a:r>
            <a:r>
              <a:rPr lang="de-DE" dirty="0"/>
              <a:t> HMI Framework</a:t>
            </a:r>
          </a:p>
          <a:p>
            <a:endParaRPr lang="de-DE" dirty="0"/>
          </a:p>
          <a:p>
            <a:endParaRPr lang="de-DE" dirty="0"/>
          </a:p>
          <a:p>
            <a:endParaRPr lang="de-DE" dirty="0"/>
          </a:p>
          <a:p>
            <a:r>
              <a:rPr lang="de-DE" dirty="0" err="1"/>
              <a:t>TwinCAT</a:t>
            </a:r>
            <a:r>
              <a:rPr lang="de-DE" dirty="0"/>
              <a:t> HMI Server</a:t>
            </a:r>
          </a:p>
          <a:p>
            <a:endParaRPr lang="de-DE" dirty="0"/>
          </a:p>
          <a:p>
            <a:endParaRPr lang="de-DE" dirty="0"/>
          </a:p>
          <a:p>
            <a:endParaRPr lang="de-DE" dirty="0"/>
          </a:p>
          <a:p>
            <a:r>
              <a:rPr lang="de-DE" dirty="0" err="1"/>
              <a:t>TwinCAT</a:t>
            </a:r>
            <a:r>
              <a:rPr lang="de-DE" dirty="0"/>
              <a:t> HMI Client (HTML5-Browser)</a:t>
            </a:r>
            <a:endParaRPr lang="en-GB" dirty="0"/>
          </a:p>
        </p:txBody>
      </p:sp>
      <p:sp>
        <p:nvSpPr>
          <p:cNvPr id="3" name="Titel 2">
            <a:extLst>
              <a:ext uri="{FF2B5EF4-FFF2-40B4-BE49-F238E27FC236}">
                <a16:creationId xmlns:a16="http://schemas.microsoft.com/office/drawing/2014/main" id="{CF265B67-01C9-444F-A0CE-8DE7FC91F7EC}"/>
              </a:ext>
            </a:extLst>
          </p:cNvPr>
          <p:cNvSpPr>
            <a:spLocks noGrp="1"/>
          </p:cNvSpPr>
          <p:nvPr>
            <p:ph type="title"/>
          </p:nvPr>
        </p:nvSpPr>
        <p:spPr>
          <a:xfrm>
            <a:off x="-1" y="143011"/>
            <a:ext cx="10137600" cy="937143"/>
          </a:xfrm>
        </p:spPr>
        <p:txBody>
          <a:bodyPr/>
          <a:lstStyle/>
          <a:p>
            <a:r>
              <a:rPr lang="de-DE" sz="2000" b="0" dirty="0"/>
              <a:t>TwinCAT HMI | </a:t>
            </a:r>
            <a:r>
              <a:rPr lang="en-GB" sz="2000" b="0" dirty="0"/>
              <a:t>Introduction</a:t>
            </a:r>
            <a:br>
              <a:rPr lang="de-DE" dirty="0"/>
            </a:br>
            <a:r>
              <a:rPr lang="de-DE" dirty="0"/>
              <a:t>Components</a:t>
            </a:r>
            <a:endParaRPr lang="en-GB" dirty="0"/>
          </a:p>
        </p:txBody>
      </p:sp>
      <p:pic>
        <p:nvPicPr>
          <p:cNvPr id="5" name="Grafik 4">
            <a:extLst>
              <a:ext uri="{FF2B5EF4-FFF2-40B4-BE49-F238E27FC236}">
                <a16:creationId xmlns:a16="http://schemas.microsoft.com/office/drawing/2014/main" id="{442E0777-628A-4B2E-855A-7C7DBC8642FA}"/>
              </a:ext>
            </a:extLst>
          </p:cNvPr>
          <p:cNvPicPr>
            <a:picLocks noChangeAspect="1"/>
          </p:cNvPicPr>
          <p:nvPr/>
        </p:nvPicPr>
        <p:blipFill>
          <a:blip r:embed="rId2"/>
          <a:stretch>
            <a:fillRect/>
          </a:stretch>
        </p:blipFill>
        <p:spPr>
          <a:xfrm>
            <a:off x="9736981" y="1190624"/>
            <a:ext cx="1568313" cy="1556792"/>
          </a:xfrm>
          <a:prstGeom prst="rect">
            <a:avLst/>
          </a:prstGeom>
        </p:spPr>
      </p:pic>
      <p:pic>
        <p:nvPicPr>
          <p:cNvPr id="6" name="Grafik 5">
            <a:extLst>
              <a:ext uri="{FF2B5EF4-FFF2-40B4-BE49-F238E27FC236}">
                <a16:creationId xmlns:a16="http://schemas.microsoft.com/office/drawing/2014/main" id="{07BABE68-3AFD-4517-A223-C73620B98B1A}"/>
              </a:ext>
            </a:extLst>
          </p:cNvPr>
          <p:cNvPicPr>
            <a:picLocks noChangeAspect="1"/>
          </p:cNvPicPr>
          <p:nvPr/>
        </p:nvPicPr>
        <p:blipFill>
          <a:blip r:embed="rId3"/>
          <a:stretch>
            <a:fillRect/>
          </a:stretch>
        </p:blipFill>
        <p:spPr>
          <a:xfrm>
            <a:off x="7608168" y="2448272"/>
            <a:ext cx="1568312" cy="1556875"/>
          </a:xfrm>
          <a:prstGeom prst="rect">
            <a:avLst/>
          </a:prstGeom>
        </p:spPr>
      </p:pic>
      <p:pic>
        <p:nvPicPr>
          <p:cNvPr id="7" name="Grafik 6">
            <a:extLst>
              <a:ext uri="{FF2B5EF4-FFF2-40B4-BE49-F238E27FC236}">
                <a16:creationId xmlns:a16="http://schemas.microsoft.com/office/drawing/2014/main" id="{E02762C2-0FAF-46DA-9757-78451B0AEEF0}"/>
              </a:ext>
            </a:extLst>
          </p:cNvPr>
          <p:cNvPicPr>
            <a:picLocks noChangeAspect="1"/>
          </p:cNvPicPr>
          <p:nvPr/>
        </p:nvPicPr>
        <p:blipFill>
          <a:blip r:embed="rId4"/>
          <a:stretch>
            <a:fillRect/>
          </a:stretch>
        </p:blipFill>
        <p:spPr>
          <a:xfrm>
            <a:off x="9801865" y="4005147"/>
            <a:ext cx="1561179" cy="1556875"/>
          </a:xfrm>
          <a:prstGeom prst="rect">
            <a:avLst/>
          </a:prstGeom>
        </p:spPr>
      </p:pic>
      <p:pic>
        <p:nvPicPr>
          <p:cNvPr id="8" name="Grafik 7">
            <a:extLst>
              <a:ext uri="{FF2B5EF4-FFF2-40B4-BE49-F238E27FC236}">
                <a16:creationId xmlns:a16="http://schemas.microsoft.com/office/drawing/2014/main" id="{B0CEC1C4-97EB-40D1-A996-F4E7D963229C}"/>
              </a:ext>
            </a:extLst>
          </p:cNvPr>
          <p:cNvPicPr>
            <a:picLocks noChangeAspect="1"/>
          </p:cNvPicPr>
          <p:nvPr/>
        </p:nvPicPr>
        <p:blipFill>
          <a:blip r:embed="rId5"/>
          <a:stretch>
            <a:fillRect/>
          </a:stretch>
        </p:blipFill>
        <p:spPr>
          <a:xfrm>
            <a:off x="7616084" y="5256584"/>
            <a:ext cx="1552479" cy="1556792"/>
          </a:xfrm>
          <a:prstGeom prst="rect">
            <a:avLst/>
          </a:prstGeom>
        </p:spPr>
      </p:pic>
    </p:spTree>
    <p:extLst>
      <p:ext uri="{BB962C8B-B14F-4D97-AF65-F5344CB8AC3E}">
        <p14:creationId xmlns:p14="http://schemas.microsoft.com/office/powerpoint/2010/main" val="257666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err="1"/>
              <a:t>TwinCAT</a:t>
            </a:r>
            <a:r>
              <a:rPr lang="de-DE" sz="2000" b="0" dirty="0"/>
              <a:t> HMI </a:t>
            </a:r>
            <a:br>
              <a:rPr lang="de-DE" sz="2400" b="0" dirty="0"/>
            </a:br>
            <a:r>
              <a:rPr lang="de-DE" dirty="0"/>
              <a:t>Agenda</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p:txBody>
          <a:bodyPr/>
          <a:lstStyle/>
          <a:p>
            <a:r>
              <a:rPr lang="en-US" dirty="0"/>
              <a:t>Introduction</a:t>
            </a:r>
          </a:p>
          <a:p>
            <a:r>
              <a:rPr lang="en-US" b="1" dirty="0"/>
              <a:t>Engineering</a:t>
            </a:r>
          </a:p>
          <a:p>
            <a:r>
              <a:rPr lang="en-US" dirty="0"/>
              <a:t>Architecture</a:t>
            </a:r>
          </a:p>
          <a:p>
            <a:r>
              <a:rPr lang="en-US" dirty="0"/>
              <a:t>Scenarios</a:t>
            </a:r>
          </a:p>
          <a:p>
            <a:r>
              <a:rPr lang="en-US" dirty="0"/>
              <a:t>Products</a:t>
            </a:r>
          </a:p>
          <a:p>
            <a:r>
              <a:rPr lang="en-US" dirty="0"/>
              <a:t>Features</a:t>
            </a:r>
          </a:p>
        </p:txBody>
      </p:sp>
      <p:pic>
        <p:nvPicPr>
          <p:cNvPr id="6" name="Bildplatzhalter 6">
            <a:extLst>
              <a:ext uri="{FF2B5EF4-FFF2-40B4-BE49-F238E27FC236}">
                <a16:creationId xmlns:a16="http://schemas.microsoft.com/office/drawing/2014/main" id="{E4F384CC-6C89-40AB-976E-4F2CEE501558}"/>
              </a:ext>
            </a:extLst>
          </p:cNvPr>
          <p:cNvPicPr>
            <a:picLocks noChangeAspect="1"/>
          </p:cNvPicPr>
          <p:nvPr/>
        </p:nvPicPr>
        <p:blipFill rotWithShape="1">
          <a:blip r:embed="rId2">
            <a:extLst>
              <a:ext uri="{28A0092B-C50C-407E-A947-70E740481C1C}">
                <a14:useLocalDpi xmlns:a14="http://schemas.microsoft.com/office/drawing/2010/main" val="0"/>
              </a:ext>
            </a:extLst>
          </a:blip>
          <a:srcRect l="20123" r="14355" b="13388"/>
          <a:stretch/>
        </p:blipFill>
        <p:spPr>
          <a:xfrm>
            <a:off x="6096000" y="1090800"/>
            <a:ext cx="6096000" cy="5767200"/>
          </a:xfrm>
          <a:prstGeom prst="rect">
            <a:avLst/>
          </a:prstGeom>
        </p:spPr>
      </p:pic>
    </p:spTree>
    <p:extLst>
      <p:ext uri="{BB962C8B-B14F-4D97-AF65-F5344CB8AC3E}">
        <p14:creationId xmlns:p14="http://schemas.microsoft.com/office/powerpoint/2010/main" val="251183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Wand, Elektronik, sitzend, drinnen enthält.&#10;&#10;Automatisch generierte Beschreibung">
            <a:extLst>
              <a:ext uri="{FF2B5EF4-FFF2-40B4-BE49-F238E27FC236}">
                <a16:creationId xmlns:a16="http://schemas.microsoft.com/office/drawing/2014/main" id="{51287092-3877-4ACB-9FDD-35E56668A5EF}"/>
              </a:ext>
            </a:extLst>
          </p:cNvPr>
          <p:cNvPicPr>
            <a:picLocks noChangeAspect="1"/>
          </p:cNvPicPr>
          <p:nvPr/>
        </p:nvPicPr>
        <p:blipFill>
          <a:blip r:embed="rId2"/>
          <a:stretch>
            <a:fillRect/>
          </a:stretch>
        </p:blipFill>
        <p:spPr>
          <a:xfrm>
            <a:off x="3" y="1090799"/>
            <a:ext cx="12192000" cy="6272952"/>
          </a:xfrm>
          <a:prstGeom prst="rect">
            <a:avLst/>
          </a:prstGeom>
        </p:spPr>
      </p:pic>
      <p:sp>
        <p:nvSpPr>
          <p:cNvPr id="4" name="Titel 3">
            <a:extLst>
              <a:ext uri="{FF2B5EF4-FFF2-40B4-BE49-F238E27FC236}">
                <a16:creationId xmlns:a16="http://schemas.microsoft.com/office/drawing/2014/main" id="{799020AF-C6BF-4939-941A-6A45A1F579FC}"/>
              </a:ext>
            </a:extLst>
          </p:cNvPr>
          <p:cNvSpPr>
            <a:spLocks noGrp="1"/>
          </p:cNvSpPr>
          <p:nvPr>
            <p:ph type="title"/>
          </p:nvPr>
        </p:nvSpPr>
        <p:spPr>
          <a:xfrm>
            <a:off x="-1" y="143011"/>
            <a:ext cx="10137600" cy="937143"/>
          </a:xfrm>
        </p:spPr>
        <p:txBody>
          <a:bodyPr/>
          <a:lstStyle/>
          <a:p>
            <a:r>
              <a:rPr lang="de-DE" sz="2000" b="0" dirty="0" err="1"/>
              <a:t>TwinCAT</a:t>
            </a:r>
            <a:r>
              <a:rPr lang="de-DE" sz="2000" b="0" dirty="0"/>
              <a:t> HMI | Engineering</a:t>
            </a:r>
            <a:br>
              <a:rPr lang="de-DE" dirty="0"/>
            </a:br>
            <a:r>
              <a:rPr lang="en-US" dirty="0"/>
              <a:t>Visual Studio</a:t>
            </a:r>
            <a:r>
              <a:rPr lang="en-US" baseline="30000" dirty="0"/>
              <a:t>®</a:t>
            </a:r>
            <a:r>
              <a:rPr lang="en-US" dirty="0"/>
              <a:t> </a:t>
            </a:r>
            <a:r>
              <a:rPr lang="en-GB" dirty="0"/>
              <a:t>I</a:t>
            </a:r>
            <a:r>
              <a:rPr lang="en-GB" altLang="de-DE" dirty="0"/>
              <a:t>ntegration</a:t>
            </a:r>
            <a:endParaRPr lang="en-GB" dirty="0"/>
          </a:p>
        </p:txBody>
      </p:sp>
      <p:sp>
        <p:nvSpPr>
          <p:cNvPr id="10" name="Textplatzhalter 1">
            <a:extLst>
              <a:ext uri="{FF2B5EF4-FFF2-40B4-BE49-F238E27FC236}">
                <a16:creationId xmlns:a16="http://schemas.microsoft.com/office/drawing/2014/main" id="{B34A38BC-0D8A-4782-9E4A-92AE07D25402}"/>
              </a:ext>
            </a:extLst>
          </p:cNvPr>
          <p:cNvSpPr txBox="1">
            <a:spLocks/>
          </p:cNvSpPr>
          <p:nvPr/>
        </p:nvSpPr>
        <p:spPr bwMode="gray">
          <a:xfrm>
            <a:off x="6678124" y="2636912"/>
            <a:ext cx="5176572" cy="2592288"/>
          </a:xfrm>
          <a:prstGeom prst="rect">
            <a:avLst/>
          </a:prstGeom>
        </p:spPr>
        <p:txBody>
          <a:bodyPr vert="horz" lIns="450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285750" indent="-285750"/>
            <a:r>
              <a:rPr lang="de-DE" dirty="0" err="1"/>
              <a:t>One</a:t>
            </a:r>
            <a:r>
              <a:rPr lang="de-DE" dirty="0"/>
              <a:t> </a:t>
            </a:r>
            <a:r>
              <a:rPr lang="de-DE" dirty="0" err="1"/>
              <a:t>engineering</a:t>
            </a:r>
            <a:r>
              <a:rPr lang="de-DE" dirty="0"/>
              <a:t> </a:t>
            </a:r>
            <a:r>
              <a:rPr lang="de-DE" dirty="0" err="1"/>
              <a:t>tool</a:t>
            </a:r>
            <a:endParaRPr lang="de-DE" dirty="0"/>
          </a:p>
          <a:p>
            <a:pPr marL="285750" indent="-285750"/>
            <a:r>
              <a:rPr lang="de-DE" dirty="0" err="1"/>
              <a:t>One</a:t>
            </a:r>
            <a:r>
              <a:rPr lang="de-DE" dirty="0"/>
              <a:t> </a:t>
            </a:r>
            <a:r>
              <a:rPr lang="de-DE" dirty="0" err="1"/>
              <a:t>solution</a:t>
            </a:r>
            <a:r>
              <a:rPr lang="de-DE" dirty="0"/>
              <a:t> </a:t>
            </a:r>
            <a:r>
              <a:rPr lang="de-DE" dirty="0" err="1"/>
              <a:t>for</a:t>
            </a:r>
            <a:r>
              <a:rPr lang="de-DE" dirty="0"/>
              <a:t> multiple </a:t>
            </a:r>
            <a:r>
              <a:rPr lang="de-DE" dirty="0" err="1"/>
              <a:t>projects</a:t>
            </a:r>
            <a:r>
              <a:rPr lang="de-DE" dirty="0"/>
              <a:t> (e.G. TwinCAT 3)</a:t>
            </a:r>
          </a:p>
          <a:p>
            <a:pPr marL="285750" indent="-285750"/>
            <a:r>
              <a:rPr lang="de-DE" dirty="0"/>
              <a:t>Source code </a:t>
            </a:r>
            <a:r>
              <a:rPr lang="de-DE" dirty="0" err="1"/>
              <a:t>control</a:t>
            </a:r>
            <a:endParaRPr lang="de-DE" dirty="0"/>
          </a:p>
          <a:p>
            <a:pPr marL="285750" indent="-285750"/>
            <a:r>
              <a:rPr lang="de-DE" dirty="0"/>
              <a:t>Live </a:t>
            </a:r>
            <a:r>
              <a:rPr lang="de-DE" dirty="0" err="1"/>
              <a:t>engineering</a:t>
            </a:r>
            <a:endParaRPr lang="de-DE" dirty="0"/>
          </a:p>
        </p:txBody>
      </p:sp>
    </p:spTree>
    <p:extLst>
      <p:ext uri="{BB962C8B-B14F-4D97-AF65-F5344CB8AC3E}">
        <p14:creationId xmlns:p14="http://schemas.microsoft.com/office/powerpoint/2010/main" val="3709012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98E06A4D-725F-4DCC-9BFA-9741BCB9AA62}"/>
              </a:ext>
            </a:extLst>
          </p:cNvPr>
          <p:cNvSpPr>
            <a:spLocks noGrp="1"/>
          </p:cNvSpPr>
          <p:nvPr>
            <p:ph type="body" sz="quarter" idx="15"/>
          </p:nvPr>
        </p:nvSpPr>
        <p:spPr/>
        <p:txBody>
          <a:bodyPr/>
          <a:lstStyle/>
          <a:p>
            <a:endParaRPr lang="en-GB" dirty="0"/>
          </a:p>
        </p:txBody>
      </p:sp>
      <p:sp>
        <p:nvSpPr>
          <p:cNvPr id="4" name="Titel 3">
            <a:extLst>
              <a:ext uri="{FF2B5EF4-FFF2-40B4-BE49-F238E27FC236}">
                <a16:creationId xmlns:a16="http://schemas.microsoft.com/office/drawing/2014/main" id="{799020AF-C6BF-4939-941A-6A45A1F579FC}"/>
              </a:ext>
            </a:extLst>
          </p:cNvPr>
          <p:cNvSpPr>
            <a:spLocks noGrp="1"/>
          </p:cNvSpPr>
          <p:nvPr>
            <p:ph type="title"/>
          </p:nvPr>
        </p:nvSpPr>
        <p:spPr>
          <a:xfrm>
            <a:off x="-1" y="143011"/>
            <a:ext cx="10137600" cy="937143"/>
          </a:xfrm>
        </p:spPr>
        <p:txBody>
          <a:bodyPr/>
          <a:lstStyle/>
          <a:p>
            <a:r>
              <a:rPr lang="de-DE" sz="2000" b="0" dirty="0" err="1"/>
              <a:t>TwinCAT</a:t>
            </a:r>
            <a:r>
              <a:rPr lang="de-DE" sz="2000" b="0" dirty="0"/>
              <a:t> HMI | Engineering</a:t>
            </a:r>
            <a:br>
              <a:rPr lang="de-DE" dirty="0"/>
            </a:br>
            <a:r>
              <a:rPr lang="de-DE" dirty="0"/>
              <a:t>WYSIWYG-Editor</a:t>
            </a:r>
            <a:endParaRPr lang="en-GB" dirty="0"/>
          </a:p>
        </p:txBody>
      </p:sp>
      <p:pic>
        <p:nvPicPr>
          <p:cNvPr id="6" name="Bildplatzhalter 12">
            <a:extLst>
              <a:ext uri="{FF2B5EF4-FFF2-40B4-BE49-F238E27FC236}">
                <a16:creationId xmlns:a16="http://schemas.microsoft.com/office/drawing/2014/main" id="{B8953966-3776-4B27-A3EF-B40A8684DC3F}"/>
              </a:ext>
            </a:extLst>
          </p:cNvPr>
          <p:cNvPicPr>
            <a:picLocks noChangeAspect="1"/>
          </p:cNvPicPr>
          <p:nvPr/>
        </p:nvPicPr>
        <p:blipFill>
          <a:blip r:embed="rId2">
            <a:extLst>
              <a:ext uri="{28A0092B-C50C-407E-A947-70E740481C1C}">
                <a14:useLocalDpi xmlns:a14="http://schemas.microsoft.com/office/drawing/2010/main" val="0"/>
              </a:ext>
            </a:extLst>
          </a:blip>
          <a:srcRect t="19189" b="19189"/>
          <a:stretch>
            <a:fillRect/>
          </a:stretch>
        </p:blipFill>
        <p:spPr>
          <a:xfrm>
            <a:off x="10731" y="1080153"/>
            <a:ext cx="12181266" cy="5767200"/>
          </a:xfrm>
          <a:prstGeom prst="rect">
            <a:avLst/>
          </a:prstGeom>
          <a:ln w="6350">
            <a:solidFill>
              <a:schemeClr val="bg1">
                <a:lumMod val="95000"/>
              </a:schemeClr>
            </a:solidFill>
          </a:ln>
        </p:spPr>
      </p:pic>
      <p:pic>
        <p:nvPicPr>
          <p:cNvPr id="7" name="Grafik 6">
            <a:extLst>
              <a:ext uri="{FF2B5EF4-FFF2-40B4-BE49-F238E27FC236}">
                <a16:creationId xmlns:a16="http://schemas.microsoft.com/office/drawing/2014/main" id="{D95E8421-B7F5-4C1C-8266-7527EDA22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1585297"/>
            <a:ext cx="6511602" cy="4342601"/>
          </a:xfrm>
          <a:prstGeom prst="rect">
            <a:avLst/>
          </a:prstGeom>
          <a:effectLst>
            <a:outerShdw blurRad="50800" dist="38100" dir="5400000" algn="t" rotWithShape="0">
              <a:prstClr val="black">
                <a:alpha val="40000"/>
              </a:prstClr>
            </a:outerShdw>
          </a:effectLst>
        </p:spPr>
      </p:pic>
      <p:sp>
        <p:nvSpPr>
          <p:cNvPr id="8" name="Textplatzhalter 3">
            <a:extLst>
              <a:ext uri="{FF2B5EF4-FFF2-40B4-BE49-F238E27FC236}">
                <a16:creationId xmlns:a16="http://schemas.microsoft.com/office/drawing/2014/main" id="{F29BF8B3-BAE6-442A-8305-C44032559AE6}"/>
              </a:ext>
            </a:extLst>
          </p:cNvPr>
          <p:cNvSpPr txBox="1">
            <a:spLocks/>
          </p:cNvSpPr>
          <p:nvPr/>
        </p:nvSpPr>
        <p:spPr>
          <a:xfrm>
            <a:off x="7104112" y="1916833"/>
            <a:ext cx="4931532" cy="2658582"/>
          </a:xfrm>
          <a:prstGeom prst="rect">
            <a:avLst/>
          </a:prstGeom>
        </p:spPr>
        <p:txBody>
          <a:bodyPr vert="horz" lIns="234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Graphical editor</a:t>
            </a:r>
          </a:p>
          <a:p>
            <a:r>
              <a:rPr lang="en-US" dirty="0"/>
              <a:t>Creation via Drag &amp; Drop possible</a:t>
            </a:r>
          </a:p>
          <a:p>
            <a:r>
              <a:rPr lang="en-US" dirty="0"/>
              <a:t>Standard controls</a:t>
            </a:r>
          </a:p>
          <a:p>
            <a:r>
              <a:rPr lang="en-US" dirty="0"/>
              <a:t>Create own Users controls</a:t>
            </a:r>
          </a:p>
          <a:p>
            <a:r>
              <a:rPr lang="en-US" dirty="0"/>
              <a:t>Actions and Conditions Editor</a:t>
            </a:r>
          </a:p>
          <a:p>
            <a:r>
              <a:rPr lang="en-US" dirty="0"/>
              <a:t>User Management </a:t>
            </a:r>
          </a:p>
          <a:p>
            <a:r>
              <a:rPr lang="en-US" dirty="0"/>
              <a:t>Language and unit Management</a:t>
            </a:r>
          </a:p>
          <a:p>
            <a:r>
              <a:rPr lang="en-US" dirty="0"/>
              <a:t>Recipe Management</a:t>
            </a:r>
          </a:p>
          <a:p>
            <a:r>
              <a:rPr lang="en-US" dirty="0"/>
              <a:t>Alarming</a:t>
            </a:r>
          </a:p>
          <a:p>
            <a:endParaRPr lang="de-DE" dirty="0"/>
          </a:p>
        </p:txBody>
      </p:sp>
    </p:spTree>
    <p:extLst>
      <p:ext uri="{BB962C8B-B14F-4D97-AF65-F5344CB8AC3E}">
        <p14:creationId xmlns:p14="http://schemas.microsoft.com/office/powerpoint/2010/main" val="398900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98E06A4D-725F-4DCC-9BFA-9741BCB9AA62}"/>
              </a:ext>
            </a:extLst>
          </p:cNvPr>
          <p:cNvSpPr>
            <a:spLocks noGrp="1"/>
          </p:cNvSpPr>
          <p:nvPr>
            <p:ph type="body" sz="quarter" idx="15"/>
          </p:nvPr>
        </p:nvSpPr>
        <p:spPr/>
        <p:txBody>
          <a:bodyPr/>
          <a:lstStyle/>
          <a:p>
            <a:endParaRPr lang="en-GB" dirty="0"/>
          </a:p>
        </p:txBody>
      </p:sp>
      <p:sp>
        <p:nvSpPr>
          <p:cNvPr id="4" name="Titel 3">
            <a:extLst>
              <a:ext uri="{FF2B5EF4-FFF2-40B4-BE49-F238E27FC236}">
                <a16:creationId xmlns:a16="http://schemas.microsoft.com/office/drawing/2014/main" id="{799020AF-C6BF-4939-941A-6A45A1F579FC}"/>
              </a:ext>
            </a:extLst>
          </p:cNvPr>
          <p:cNvSpPr>
            <a:spLocks noGrp="1"/>
          </p:cNvSpPr>
          <p:nvPr>
            <p:ph type="title"/>
          </p:nvPr>
        </p:nvSpPr>
        <p:spPr>
          <a:xfrm>
            <a:off x="-1" y="143011"/>
            <a:ext cx="10137600" cy="937143"/>
          </a:xfrm>
        </p:spPr>
        <p:txBody>
          <a:bodyPr/>
          <a:lstStyle/>
          <a:p>
            <a:r>
              <a:rPr lang="de-DE" sz="2000" b="0" dirty="0"/>
              <a:t>TwinCAT HMI | Engineering</a:t>
            </a:r>
            <a:br>
              <a:rPr lang="de-DE" dirty="0"/>
            </a:br>
            <a:r>
              <a:rPr lang="de-DE" dirty="0" err="1"/>
              <a:t>Extensibility</a:t>
            </a:r>
            <a:endParaRPr lang="en-GB" dirty="0"/>
          </a:p>
        </p:txBody>
      </p:sp>
      <p:pic>
        <p:nvPicPr>
          <p:cNvPr id="6" name="Bildplatzhalter 12">
            <a:extLst>
              <a:ext uri="{FF2B5EF4-FFF2-40B4-BE49-F238E27FC236}">
                <a16:creationId xmlns:a16="http://schemas.microsoft.com/office/drawing/2014/main" id="{B8953966-3776-4B27-A3EF-B40A8684DC3F}"/>
              </a:ext>
            </a:extLst>
          </p:cNvPr>
          <p:cNvPicPr>
            <a:picLocks noChangeAspect="1"/>
          </p:cNvPicPr>
          <p:nvPr/>
        </p:nvPicPr>
        <p:blipFill>
          <a:blip r:embed="rId2">
            <a:extLst>
              <a:ext uri="{28A0092B-C50C-407E-A947-70E740481C1C}">
                <a14:useLocalDpi xmlns:a14="http://schemas.microsoft.com/office/drawing/2010/main" val="0"/>
              </a:ext>
            </a:extLst>
          </a:blip>
          <a:srcRect t="19189" b="19189"/>
          <a:stretch>
            <a:fillRect/>
          </a:stretch>
        </p:blipFill>
        <p:spPr>
          <a:xfrm>
            <a:off x="10731" y="1080153"/>
            <a:ext cx="12181266" cy="5767200"/>
          </a:xfrm>
          <a:prstGeom prst="rect">
            <a:avLst/>
          </a:prstGeom>
          <a:ln w="6350">
            <a:solidFill>
              <a:schemeClr val="bg1">
                <a:lumMod val="95000"/>
              </a:schemeClr>
            </a:solidFill>
          </a:ln>
        </p:spPr>
      </p:pic>
      <p:pic>
        <p:nvPicPr>
          <p:cNvPr id="8" name="Grafik 7">
            <a:extLst>
              <a:ext uri="{FF2B5EF4-FFF2-40B4-BE49-F238E27FC236}">
                <a16:creationId xmlns:a16="http://schemas.microsoft.com/office/drawing/2014/main" id="{98477E9B-1ACA-4ED7-A77C-3C88B8357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4" y="1792453"/>
            <a:ext cx="6511603" cy="4342600"/>
          </a:xfrm>
          <a:prstGeom prst="rect">
            <a:avLst/>
          </a:prstGeom>
          <a:effectLst>
            <a:outerShdw blurRad="50800" dist="38100" dir="5400000" algn="t" rotWithShape="0">
              <a:prstClr val="black">
                <a:alpha val="40000"/>
              </a:prstClr>
            </a:outerShdw>
          </a:effectLst>
        </p:spPr>
      </p:pic>
      <p:sp>
        <p:nvSpPr>
          <p:cNvPr id="10" name="Textplatzhalter 3">
            <a:extLst>
              <a:ext uri="{FF2B5EF4-FFF2-40B4-BE49-F238E27FC236}">
                <a16:creationId xmlns:a16="http://schemas.microsoft.com/office/drawing/2014/main" id="{FEE41A47-9E79-45A2-9DD8-ADFE147EDA04}"/>
              </a:ext>
            </a:extLst>
          </p:cNvPr>
          <p:cNvSpPr txBox="1">
            <a:spLocks/>
          </p:cNvSpPr>
          <p:nvPr/>
        </p:nvSpPr>
        <p:spPr>
          <a:xfrm>
            <a:off x="7176120" y="2636912"/>
            <a:ext cx="4303642" cy="2520280"/>
          </a:xfrm>
          <a:prstGeom prst="rect">
            <a:avLst/>
          </a:prstGeom>
        </p:spPr>
        <p:txBody>
          <a:bodyPr vert="horz" lIns="234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Arial" pitchFamily="34" charset="0"/>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Framework Controls</a:t>
            </a:r>
          </a:p>
          <a:p>
            <a:pPr lvl="1"/>
            <a:r>
              <a:rPr lang="en-US" sz="2000" dirty="0"/>
              <a:t>JavaScript / TypeScript</a:t>
            </a:r>
          </a:p>
          <a:p>
            <a:pPr lvl="1"/>
            <a:r>
              <a:rPr lang="en-US" sz="2000" dirty="0"/>
              <a:t>3rd party</a:t>
            </a:r>
            <a:endParaRPr lang="en-US" dirty="0"/>
          </a:p>
          <a:p>
            <a:r>
              <a:rPr lang="en-US" dirty="0"/>
              <a:t>Server Extensions</a:t>
            </a:r>
          </a:p>
          <a:p>
            <a:pPr lvl="1"/>
            <a:r>
              <a:rPr lang="en-US" sz="2000" dirty="0"/>
              <a:t>C# .NET</a:t>
            </a:r>
          </a:p>
          <a:p>
            <a:pPr lvl="1"/>
            <a:r>
              <a:rPr lang="en-US" sz="2000" dirty="0"/>
              <a:t>C# .NET Core (VS2019)</a:t>
            </a:r>
          </a:p>
        </p:txBody>
      </p:sp>
    </p:spTree>
    <p:extLst>
      <p:ext uri="{BB962C8B-B14F-4D97-AF65-F5344CB8AC3E}">
        <p14:creationId xmlns:p14="http://schemas.microsoft.com/office/powerpoint/2010/main" val="34577601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z6oo xmlns="59f4117e-e2c9-411d-ab5d-5cfd84246deb" xsi:nil="true"/>
    <uy8s xmlns="59f4117e-e2c9-411d-ab5d-5cfd84246deb" xsi:nil="true"/>
    <Link_x0020_to_x0020_Sample xmlns="59f4117e-e2c9-411d-ab5d-5cfd84246deb">
      <Url xsi:nil="true"/>
      <Description xsi:nil="true"/>
    </Link_x0020_to_x0020_Sampl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94138E90ACBF49B1B0BC9B39C8E67C" ma:contentTypeVersion="4" ma:contentTypeDescription="Create a new document." ma:contentTypeScope="" ma:versionID="7a14ad78073b40a60508dbea234b3395">
  <xsd:schema xmlns:xsd="http://www.w3.org/2001/XMLSchema" xmlns:xs="http://www.w3.org/2001/XMLSchema" xmlns:p="http://schemas.microsoft.com/office/2006/metadata/properties" xmlns:ns2="http://schemas.microsoft.com/sharepoint/v4" xmlns:ns3="59f4117e-e2c9-411d-ab5d-5cfd84246deb" targetNamespace="http://schemas.microsoft.com/office/2006/metadata/properties" ma:root="true" ma:fieldsID="3138046ba7f43249d67e9c9f880a945f" ns2:_="" ns3:_="">
    <xsd:import namespace="http://schemas.microsoft.com/sharepoint/v4"/>
    <xsd:import namespace="59f4117e-e2c9-411d-ab5d-5cfd84246deb"/>
    <xsd:element name="properties">
      <xsd:complexType>
        <xsd:sequence>
          <xsd:element name="documentManagement">
            <xsd:complexType>
              <xsd:all>
                <xsd:element ref="ns2:IconOverlay" minOccurs="0"/>
                <xsd:element ref="ns3:z6oo" minOccurs="0"/>
                <xsd:element ref="ns3:Link_x0020_to_x0020_Sample" minOccurs="0"/>
                <xsd:element ref="ns3:uy8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f4117e-e2c9-411d-ab5d-5cfd84246deb" elementFormDefault="qualified">
    <xsd:import namespace="http://schemas.microsoft.com/office/2006/documentManagement/types"/>
    <xsd:import namespace="http://schemas.microsoft.com/office/infopath/2007/PartnerControls"/>
    <xsd:element name="z6oo" ma:index="9" nillable="true" ma:displayName="Text" ma:internalName="z6oo">
      <xsd:simpleType>
        <xsd:restriction base="dms:Text"/>
      </xsd:simpleType>
    </xsd:element>
    <xsd:element name="Link_x0020_to_x0020_Sample" ma:index="10" nillable="true" ma:displayName="Link to Sample" ma:description="Sample" ma:format="Hyperlink" ma:internalName="Link_x0020_to_x0020_Sample">
      <xsd:complexType>
        <xsd:complexContent>
          <xsd:extension base="dms:URL">
            <xsd:sequence>
              <xsd:element name="Url" type="dms:ValidUrl" minOccurs="0" nillable="true"/>
              <xsd:element name="Description" type="xsd:string" nillable="true"/>
            </xsd:sequence>
          </xsd:extension>
        </xsd:complexContent>
      </xsd:complexType>
    </xsd:element>
    <xsd:element name="uy8s" ma:index="11" nillable="true" ma:displayName="Text" ma:internalName="uy8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EB73ED-FADD-4A0F-8716-0F17C974786C}">
  <ds:schemaRefs>
    <ds:schemaRef ds:uri="http://schemas.microsoft.com/sharepoint/v3/contenttype/forms"/>
  </ds:schemaRefs>
</ds:datastoreItem>
</file>

<file path=customXml/itemProps2.xml><?xml version="1.0" encoding="utf-8"?>
<ds:datastoreItem xmlns:ds="http://schemas.openxmlformats.org/officeDocument/2006/customXml" ds:itemID="{83B6F8A8-7B76-4385-AF5E-307FCDE5D76B}">
  <ds:schemaRef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microsoft.com/sharepoint/v4"/>
    <ds:schemaRef ds:uri="http://schemas.openxmlformats.org/package/2006/metadata/core-properties"/>
    <ds:schemaRef ds:uri="59f4117e-e2c9-411d-ab5d-5cfd84246deb"/>
    <ds:schemaRef ds:uri="http://purl.org/dc/terms/"/>
  </ds:schemaRefs>
</ds:datastoreItem>
</file>

<file path=customXml/itemProps3.xml><?xml version="1.0" encoding="utf-8"?>
<ds:datastoreItem xmlns:ds="http://schemas.openxmlformats.org/officeDocument/2006/customXml" ds:itemID="{BD13D2F6-AED3-4E1C-B654-BE956DFFB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59f4117e-e2c9-411d-ab5d-5cfd84246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Beckhoff_Slide_Master_16-9_widescreen</Template>
  <TotalTime>24</TotalTime>
  <Words>1409</Words>
  <Application>Microsoft Office PowerPoint</Application>
  <PresentationFormat>Widescreen</PresentationFormat>
  <Paragraphs>487</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Frutiger 57Cn</vt:lpstr>
      <vt:lpstr>Symbol</vt:lpstr>
      <vt:lpstr>Wingdings</vt:lpstr>
      <vt:lpstr>Beckhoff Slide Master</vt:lpstr>
      <vt:lpstr>TwinCAT HMI</vt:lpstr>
      <vt:lpstr>TwinCAT HMI  Agenda</vt:lpstr>
      <vt:lpstr>TwinCAT HMI  Agenda</vt:lpstr>
      <vt:lpstr>TwinCAT HMI | Introduction Technology</vt:lpstr>
      <vt:lpstr>TwinCAT HMI | Introduction Components</vt:lpstr>
      <vt:lpstr>TwinCAT HMI  Agenda</vt:lpstr>
      <vt:lpstr>TwinCAT HMI | Engineering Visual Studio® Integration</vt:lpstr>
      <vt:lpstr>TwinCAT HMI | Engineering WYSIWYG-Editor</vt:lpstr>
      <vt:lpstr>TwinCAT HMI | Engineering Extensibility</vt:lpstr>
      <vt:lpstr>TwinCAT HMI | Engineering Modular Engineering</vt:lpstr>
      <vt:lpstr>TwinCAT HMI | Engineering Project Templates</vt:lpstr>
      <vt:lpstr>TwinCAT HMI | Engineering Project Templates</vt:lpstr>
      <vt:lpstr>TwinCAT HMI | Engineering Variables</vt:lpstr>
      <vt:lpstr>TwinCAT HMI | Engineering EtherCAT Diagnosis Control</vt:lpstr>
      <vt:lpstr>TwinCAT HMI | Engineering Eventlogger-Extension</vt:lpstr>
      <vt:lpstr>TwinCAT HMI | Engineering EventGrid-Control</vt:lpstr>
      <vt:lpstr>TwinCAT HMI | Engineering TwinCAT Scope Integration</vt:lpstr>
      <vt:lpstr>TwinCAT HMI  Agenda</vt:lpstr>
      <vt:lpstr>TwinCAT HMI | Architecture Architecture in engineering</vt:lpstr>
      <vt:lpstr>TwinCAT HMI | Architecture Architecture during runtime</vt:lpstr>
      <vt:lpstr>TwinCAT HMI  Agenda</vt:lpstr>
      <vt:lpstr>TwinCAT HMI | Scenarios Local client</vt:lpstr>
      <vt:lpstr>TwinCAT HMI | Scenarios Multi-client</vt:lpstr>
      <vt:lpstr>TwinCAT HMI | Scenarios Multi-runtime</vt:lpstr>
      <vt:lpstr>TwinCAT HMI | Scenarios Multi-server</vt:lpstr>
      <vt:lpstr>TwinCAT HMI | Scenarios Multi-protocol</vt:lpstr>
      <vt:lpstr>TwinCAT HMI  Agenda</vt:lpstr>
      <vt:lpstr>TwinCAT HMI | Products Products</vt:lpstr>
      <vt:lpstr>TwinCAT HMI | Products Products</vt:lpstr>
      <vt:lpstr>TwinCAT HMI | Products Business Model</vt:lpstr>
      <vt:lpstr>TwinCAT HMI  Agenda</vt:lpstr>
      <vt:lpstr>TwinCAT HMI | Features Project Generator</vt:lpstr>
      <vt:lpstr>TwinCAT HMI | Features User Management</vt:lpstr>
      <vt:lpstr>TwinCAT HMI | Features Alarm Extension</vt:lpstr>
      <vt:lpstr>TwinCAT HMI | Features Time-based client license</vt:lpstr>
      <vt:lpstr>TwinCAT HMI | Features Package Management</vt:lpstr>
      <vt:lpstr>TwinCAT HMI | Features LDAP Extension</vt:lpstr>
      <vt:lpstr>TwinCAT HMI | Features Automation Interface</vt:lpstr>
      <vt:lpstr>TwinCAT HMI | Features TypeScript Support</vt:lpstr>
      <vt:lpstr>TwinCAT HMI Highlights</vt:lpstr>
      <vt:lpstr>TwinCAT HMI Questions?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HMI Einfach, offen und erweiterbar</dc:title>
  <dc:creator>Jessica Gnisa</dc:creator>
  <cp:keywords>TwinCAT HMI_details_16x9</cp:keywords>
  <cp:lastModifiedBy>Dev Vajaria</cp:lastModifiedBy>
  <cp:revision>75</cp:revision>
  <cp:lastPrinted>2016-06-28T12:26:43Z</cp:lastPrinted>
  <dcterms:created xsi:type="dcterms:W3CDTF">2018-10-11T08:22:20Z</dcterms:created>
  <dcterms:modified xsi:type="dcterms:W3CDTF">2023-09-24T23:13:33Z</dcterms:modified>
  <cp:category>Version 3.4, 12.11.2018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0x0101003994138E90ACBF49B1B0BC9B39C8E67C</vt:lpwstr>
  </property>
</Properties>
</file>